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474" r:id="rId3"/>
    <p:sldId id="563" r:id="rId4"/>
    <p:sldId id="476" r:id="rId5"/>
    <p:sldId id="509" r:id="rId6"/>
    <p:sldId id="478" r:id="rId7"/>
    <p:sldId id="562" r:id="rId8"/>
    <p:sldId id="518" r:id="rId9"/>
    <p:sldId id="517" r:id="rId10"/>
    <p:sldId id="512" r:id="rId11"/>
    <p:sldId id="558" r:id="rId12"/>
    <p:sldId id="516" r:id="rId13"/>
    <p:sldId id="519" r:id="rId14"/>
    <p:sldId id="559" r:id="rId15"/>
    <p:sldId id="513" r:id="rId16"/>
    <p:sldId id="521" r:id="rId17"/>
    <p:sldId id="560" r:id="rId18"/>
    <p:sldId id="564" r:id="rId19"/>
    <p:sldId id="528" r:id="rId20"/>
    <p:sldId id="506" r:id="rId21"/>
    <p:sldId id="567" r:id="rId22"/>
    <p:sldId id="566" r:id="rId23"/>
    <p:sldId id="424" r:id="rId24"/>
    <p:sldId id="56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вдеев Евгений" initials="АЕ" lastIdx="9" clrIdx="0"/>
  <p:cmAuthor id="1" name="Антонов Антон" initials="АА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5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7691" autoAdjust="0"/>
  </p:normalViewPr>
  <p:slideViewPr>
    <p:cSldViewPr>
      <p:cViewPr varScale="1">
        <p:scale>
          <a:sx n="75" d="100"/>
          <a:sy n="75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FE95F-7B2D-41DF-8F28-84E46D1A1C16}" type="datetimeFigureOut">
              <a:rPr lang="ru-RU" smtClean="0"/>
              <a:pPr/>
              <a:t>10.11.2016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73099-C719-4CE3-B949-0AC34F9552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0135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7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87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09FA4B-0A33-4140-8223-218F29FB351B}" type="slidenum">
              <a:rPr lang="ru-RU">
                <a:solidFill>
                  <a:prstClr val="black"/>
                </a:solidFill>
              </a:rPr>
              <a:pPr eaLnBrk="1" hangingPunct="1"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020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7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87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09FA4B-0A33-4140-8223-218F29FB351B}" type="slidenum">
              <a:rPr lang="ru-RU">
                <a:solidFill>
                  <a:prstClr val="black"/>
                </a:solidFill>
              </a:rPr>
              <a:pPr eaLnBrk="1" hangingPunct="1"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4760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7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87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09FA4B-0A33-4140-8223-218F29FB351B}" type="slidenum">
              <a:rPr lang="ru-RU">
                <a:solidFill>
                  <a:prstClr val="black"/>
                </a:solidFill>
              </a:rPr>
              <a:pPr eaLnBrk="1" hangingPunct="1"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726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7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87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09FA4B-0A33-4140-8223-218F29FB351B}" type="slidenum">
              <a:rPr lang="ru-RU">
                <a:solidFill>
                  <a:prstClr val="black"/>
                </a:solidFill>
              </a:rPr>
              <a:pPr eaLnBrk="1" hangingPunct="1"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779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7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87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09FA4B-0A33-4140-8223-218F29FB351B}" type="slidenum">
              <a:rPr lang="ru-RU">
                <a:solidFill>
                  <a:prstClr val="black"/>
                </a:solidFill>
              </a:rPr>
              <a:pPr eaLnBrk="1" hangingPunct="1"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750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7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87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09FA4B-0A33-4140-8223-218F29FB351B}" type="slidenum">
              <a:rPr lang="ru-RU">
                <a:solidFill>
                  <a:prstClr val="black"/>
                </a:solidFill>
              </a:rPr>
              <a:pPr eaLnBrk="1" hangingPunct="1"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991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7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87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09FA4B-0A33-4140-8223-218F29FB351B}" type="slidenum">
              <a:rPr lang="ru-RU">
                <a:solidFill>
                  <a:prstClr val="black"/>
                </a:solidFill>
              </a:rPr>
              <a:pPr eaLnBrk="1" hangingPunct="1"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359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7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87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09FA4B-0A33-4140-8223-218F29FB351B}" type="slidenum">
              <a:rPr lang="ru-RU">
                <a:solidFill>
                  <a:prstClr val="black"/>
                </a:solidFill>
              </a:rPr>
              <a:pPr eaLnBrk="1" hangingPunct="1"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001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7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87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09FA4B-0A33-4140-8223-218F29FB351B}" type="slidenum">
              <a:rPr lang="ru-RU">
                <a:solidFill>
                  <a:prstClr val="black"/>
                </a:solidFill>
              </a:rPr>
              <a:pPr eaLnBrk="1" hangingPunct="1"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887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7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87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09FA4B-0A33-4140-8223-218F29FB351B}" type="slidenum">
              <a:rPr lang="ru-RU">
                <a:solidFill>
                  <a:prstClr val="black"/>
                </a:solidFill>
              </a:rPr>
              <a:pPr eaLnBrk="1" hangingPunct="1"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483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7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87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09FA4B-0A33-4140-8223-218F29FB351B}" type="slidenum">
              <a:rPr lang="ru-RU">
                <a:solidFill>
                  <a:prstClr val="black"/>
                </a:solidFill>
              </a:rPr>
              <a:pPr eaLnBrk="1" hangingPunct="1"/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235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7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87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09FA4B-0A33-4140-8223-218F29FB351B}" type="slidenum">
              <a:rPr lang="ru-RU">
                <a:solidFill>
                  <a:prstClr val="black"/>
                </a:solidFill>
              </a:rPr>
              <a:pPr eaLnBrk="1" hangingPunct="1"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512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7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87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09FA4B-0A33-4140-8223-218F29FB351B}" type="slidenum">
              <a:rPr lang="ru-RU">
                <a:solidFill>
                  <a:prstClr val="black"/>
                </a:solidFill>
              </a:rPr>
              <a:pPr eaLnBrk="1" hangingPunct="1"/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4267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7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87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09FA4B-0A33-4140-8223-218F29FB351B}" type="slidenum">
              <a:rPr lang="ru-RU">
                <a:solidFill>
                  <a:prstClr val="black"/>
                </a:solidFill>
              </a:rPr>
              <a:pPr eaLnBrk="1" hangingPunct="1"/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50339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7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87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09FA4B-0A33-4140-8223-218F29FB351B}" type="slidenum">
              <a:rPr lang="ru-RU">
                <a:solidFill>
                  <a:prstClr val="black"/>
                </a:solidFill>
              </a:rPr>
              <a:pPr eaLnBrk="1" hangingPunct="1"/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3444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7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87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09FA4B-0A33-4140-8223-218F29FB351B}" type="slidenum">
              <a:rPr lang="ru-RU">
                <a:solidFill>
                  <a:prstClr val="black"/>
                </a:solidFill>
              </a:rPr>
              <a:pPr eaLnBrk="1" hangingPunct="1"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401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7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87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09FA4B-0A33-4140-8223-218F29FB351B}" type="slidenum">
              <a:rPr lang="ru-RU">
                <a:solidFill>
                  <a:prstClr val="black"/>
                </a:solidFill>
              </a:rPr>
              <a:pPr eaLnBrk="1" hangingPunct="1"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789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7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87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09FA4B-0A33-4140-8223-218F29FB351B}" type="slidenum">
              <a:rPr lang="ru-RU">
                <a:solidFill>
                  <a:prstClr val="black"/>
                </a:solidFill>
              </a:rPr>
              <a:pPr eaLnBrk="1" hangingPunct="1"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507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7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87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09FA4B-0A33-4140-8223-218F29FB351B}" type="slidenum">
              <a:rPr lang="ru-RU">
                <a:solidFill>
                  <a:prstClr val="black"/>
                </a:solidFill>
              </a:rPr>
              <a:pPr eaLnBrk="1" hangingPunct="1"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5577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7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87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09FA4B-0A33-4140-8223-218F29FB351B}" type="slidenum">
              <a:rPr lang="ru-RU">
                <a:solidFill>
                  <a:prstClr val="black"/>
                </a:solidFill>
              </a:rPr>
              <a:pPr eaLnBrk="1" hangingPunct="1"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037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7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87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09FA4B-0A33-4140-8223-218F29FB351B}" type="slidenum">
              <a:rPr lang="ru-RU">
                <a:solidFill>
                  <a:prstClr val="black"/>
                </a:solidFill>
              </a:rPr>
              <a:pPr eaLnBrk="1" hangingPunct="1"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475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7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87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09FA4B-0A33-4140-8223-218F29FB351B}" type="slidenum">
              <a:rPr lang="ru-RU">
                <a:solidFill>
                  <a:prstClr val="black"/>
                </a:solidFill>
              </a:rPr>
              <a:pPr eaLnBrk="1" hangingPunct="1"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1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677E8-C5B1-4149-9D03-45115825C1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461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1944A-0482-4F74-A2FE-804BE8D140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080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4D2C7-6449-4273-9C44-835DA38828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465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D8FBA-8832-4748-96AC-ADB395AE58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475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5D45-373E-461A-B2B7-D61E111390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997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CBD81-C1DA-4AB1-B36D-B027D14539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090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CB0F8-BAE2-4B97-A7EB-F0AE7A0884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035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3E2F2-15AD-4421-93AC-F01C774645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97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7274-42C0-4129-99CA-BB8C55886D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410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21313-3343-4D76-B97D-B6DE81850E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067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B82F7-0E11-4859-B1BE-4558C29F80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26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461DEB-29F1-45C1-9443-85D56C0206D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64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hyperlink" Target="http://www.google.ru/url?sa=i&amp;rct=j&amp;q=&amp;esrc=s&amp;source=images&amp;cd=&amp;cad=rja&amp;uact=8&amp;docid=VRHeP3Ven61g3M&amp;tbnid=YBh7qVYBSOsEWM:&amp;ved=0CAUQjRw&amp;url=http://www.icewell.ru/news/company/&amp;ei=7dTEU82-G8bm4QSCmoCwDw&amp;bvm=bv.70810081,d.bGE&amp;psig=AFQjCNGUESmFd52d2Uw9dv6Qx4oq9PXFJw&amp;ust=140549396473795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3&amp;text=%D0%BE%D0%B1%D0%BC%D0%B0%D0%B7%D0%BE%D1%87%D0%BD%D0%B0%D1%8F%20%D0%B3%D0%B8%D0%B4%D1%80%D0%BE%D0%B8%D0%B7%D0%BE%D0%BB%D1%8F%D1%86%D0%B8%D1%8F%20%D0%BD%D0%B0%20%D1%86%D0%B5%D0%BC%D0%B5%D0%BD%D1%82%D0%BD%D0%BE%D0%B9%20%D0%BE%D1%81%D0%BD%D0%BE%D0%B2%D0%B5&amp;fp=3&amp;pos=104&amp;uinfo=ww-1349-wh-628-fw-1124-fh-448-pd-1&amp;rpt=simage&amp;img_url=http://blogstroiki.ru/wp-content/uploads/2012/04/gidroi1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jpeg"/><Relationship Id="rId4" Type="http://schemas.openxmlformats.org/officeDocument/2006/relationships/hyperlink" Target="mailto:antonov@tn.ru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dmitriev.a@tn.ru" TargetMode="External"/><Relationship Id="rId13" Type="http://schemas.openxmlformats.org/officeDocument/2006/relationships/hyperlink" Target="mailto:avdeev_e@tn.ru" TargetMode="External"/><Relationship Id="rId18" Type="http://schemas.openxmlformats.org/officeDocument/2006/relationships/hyperlink" Target="mailto:zaicevs@osp.tn.ru" TargetMode="External"/><Relationship Id="rId3" Type="http://schemas.openxmlformats.org/officeDocument/2006/relationships/image" Target="../media/image2.jpeg"/><Relationship Id="rId7" Type="http://schemas.openxmlformats.org/officeDocument/2006/relationships/hyperlink" Target="mailto:dunaev@tn.ru" TargetMode="External"/><Relationship Id="rId12" Type="http://schemas.openxmlformats.org/officeDocument/2006/relationships/hyperlink" Target="mailto:timkin@tn.ru" TargetMode="External"/><Relationship Id="rId17" Type="http://schemas.openxmlformats.org/officeDocument/2006/relationships/hyperlink" Target="mailto:bessonov@tn.ru" TargetMode="External"/><Relationship Id="rId2" Type="http://schemas.openxmlformats.org/officeDocument/2006/relationships/notesSlide" Target="../notesSlides/notesSlide22.xml"/><Relationship Id="rId16" Type="http://schemas.openxmlformats.org/officeDocument/2006/relationships/hyperlink" Target="mailto:s.belomestnova@tn.ru" TargetMode="External"/><Relationship Id="rId20" Type="http://schemas.openxmlformats.org/officeDocument/2006/relationships/hyperlink" Target="mailto:tochitski@kz.tstn.ru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mailto:kucenko@tn.ru" TargetMode="External"/><Relationship Id="rId11" Type="http://schemas.openxmlformats.org/officeDocument/2006/relationships/hyperlink" Target="mailto:ivanova.m@tn.ru" TargetMode="External"/><Relationship Id="rId5" Type="http://schemas.openxmlformats.org/officeDocument/2006/relationships/hyperlink" Target="mailto:volkov2@tn.ru" TargetMode="External"/><Relationship Id="rId15" Type="http://schemas.openxmlformats.org/officeDocument/2006/relationships/hyperlink" Target="mailto:nikiforov@tn.ru" TargetMode="External"/><Relationship Id="rId10" Type="http://schemas.openxmlformats.org/officeDocument/2006/relationships/hyperlink" Target="mailto:minazetdinova@tn.ru" TargetMode="External"/><Relationship Id="rId19" Type="http://schemas.openxmlformats.org/officeDocument/2006/relationships/hyperlink" Target="mailto:alatartseva@tn.ru" TargetMode="External"/><Relationship Id="rId4" Type="http://schemas.openxmlformats.org/officeDocument/2006/relationships/hyperlink" Target="mailto:gaponenko@dv.tstn.ru" TargetMode="External"/><Relationship Id="rId9" Type="http://schemas.openxmlformats.org/officeDocument/2006/relationships/hyperlink" Target="mailto:kamaliev@tn.ru" TargetMode="External"/><Relationship Id="rId14" Type="http://schemas.openxmlformats.org/officeDocument/2006/relationships/hyperlink" Target="mailto:konstantinov@tn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4"/>
          <p:cNvSpPr txBox="1">
            <a:spLocks noChangeArrowheads="1"/>
          </p:cNvSpPr>
          <p:nvPr/>
        </p:nvSpPr>
        <p:spPr bwMode="auto">
          <a:xfrm>
            <a:off x="6948488" y="6629400"/>
            <a:ext cx="576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CF78993-DDC6-4FAA-A0F4-1E1A8CF84718}" type="slidenum">
              <a:rPr lang="en-US" sz="10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0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242088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6507" t="23950" r="9422" b="19149"/>
          <a:stretch/>
        </p:blipFill>
        <p:spPr>
          <a:xfrm>
            <a:off x="755576" y="1340768"/>
            <a:ext cx="7710914" cy="2559905"/>
          </a:xfrm>
          <a:prstGeom prst="rect">
            <a:avLst/>
          </a:prstGeom>
        </p:spPr>
      </p:pic>
      <p:pic>
        <p:nvPicPr>
          <p:cNvPr id="2050" name="Picture 2" descr="http://www.icewell.ru/UPLOAD/2013/11/22/new_item_56_56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11949">
            <a:off x="242388" y="324811"/>
            <a:ext cx="2233546" cy="134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62561" y="3916007"/>
            <a:ext cx="8496944" cy="593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200" b="1" dirty="0">
                <a:solidFill>
                  <a:srgbClr val="C00000"/>
                </a:solidFill>
              </a:rPr>
              <a:t>РУЛОННЫЕ МАТЕРИАЛЫ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C00000"/>
                </a:solidFill>
              </a:rPr>
              <a:t>для КМС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747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4"/>
          <p:cNvSpPr txBox="1">
            <a:spLocks noChangeArrowheads="1"/>
          </p:cNvSpPr>
          <p:nvPr/>
        </p:nvSpPr>
        <p:spPr bwMode="auto">
          <a:xfrm>
            <a:off x="6948488" y="6629400"/>
            <a:ext cx="576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CF78993-DDC6-4FAA-A0F4-1E1A8CF84718}" type="slidenum">
              <a:rPr lang="en-US" sz="10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z="10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389" y="1193801"/>
            <a:ext cx="7429500" cy="46037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656383" y="1637094"/>
            <a:ext cx="4139753" cy="2872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" descr="C:\Users\antonov\Documents\15 Разработка материалов\01 Материалы для КМС\05 Упаковка\Пол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63017" y="1858115"/>
            <a:ext cx="1240631" cy="380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584091" y="4581128"/>
            <a:ext cx="6300277" cy="1752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1800" b="1" dirty="0" smtClean="0">
                <a:solidFill>
                  <a:srgbClr val="C00000"/>
                </a:solidFill>
              </a:rPr>
              <a:t>Преимущества:</a:t>
            </a:r>
            <a:endParaRPr lang="ru-RU" sz="1800" b="1" dirty="0">
              <a:solidFill>
                <a:srgbClr val="C00000"/>
              </a:solidFill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ru-RU" sz="1600" dirty="0" smtClean="0"/>
              <a:t>Гидроизоляция укладывается в 1 слой!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ru-RU" sz="1600" dirty="0" smtClean="0"/>
              <a:t>Возможна укладка на горючие основания!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ru-RU" sz="1600" dirty="0" smtClean="0"/>
              <a:t>Инструкция по монтажу приведена на упаковке!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dirty="0" smtClean="0"/>
              <a:t>Идеальное решение для гидроизоляции санузлов!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868144" y="2105846"/>
            <a:ext cx="3347864" cy="1827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rgbClr val="C00000"/>
                </a:solidFill>
              </a:rPr>
              <a:t>Описание:</a:t>
            </a:r>
          </a:p>
          <a:p>
            <a:pPr algn="l"/>
            <a:r>
              <a:rPr lang="ru-RU" sz="1600" dirty="0" smtClean="0"/>
              <a:t>Самоклеящийся безосновный материал. Защитное покрытие - </a:t>
            </a:r>
            <a:r>
              <a:rPr lang="en-US" sz="1600" dirty="0" smtClean="0"/>
              <a:t>Spunbond</a:t>
            </a:r>
            <a:endParaRPr lang="ru-RU" sz="1600" dirty="0" smtClean="0"/>
          </a:p>
          <a:p>
            <a:pPr algn="l"/>
            <a:endParaRPr lang="ru-RU" sz="1600" b="1" dirty="0" smtClean="0">
              <a:solidFill>
                <a:srgbClr val="C00000"/>
              </a:solidFill>
            </a:endParaRPr>
          </a:p>
          <a:p>
            <a:pPr algn="l"/>
            <a:r>
              <a:rPr lang="ru-RU" sz="1600" b="1" dirty="0" smtClean="0">
                <a:solidFill>
                  <a:srgbClr val="C00000"/>
                </a:solidFill>
              </a:rPr>
              <a:t>Назначение:</a:t>
            </a:r>
            <a:endParaRPr lang="ru-RU" sz="1600" b="1" dirty="0">
              <a:solidFill>
                <a:srgbClr val="C00000"/>
              </a:solidFill>
            </a:endParaRPr>
          </a:p>
          <a:p>
            <a:pPr algn="l"/>
            <a:r>
              <a:rPr lang="ru-RU" sz="1600" dirty="0" smtClean="0"/>
              <a:t>Гидроизоляция пола:</a:t>
            </a:r>
          </a:p>
          <a:p>
            <a:pPr algn="l"/>
            <a:r>
              <a:rPr lang="ru-RU" sz="1600" dirty="0" smtClean="0"/>
              <a:t>1. Под керамическую плитку; </a:t>
            </a:r>
          </a:p>
          <a:p>
            <a:pPr algn="l"/>
            <a:r>
              <a:rPr lang="ru-RU" sz="1600" dirty="0" smtClean="0"/>
              <a:t>2. Под стяжку. Гидроизоляция перекрытий при ремонте во всех помещениях. Укладка на деревянное или ЖБ основание. </a:t>
            </a:r>
          </a:p>
        </p:txBody>
      </p:sp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163017" y="332656"/>
            <a:ext cx="7067550" cy="490066"/>
          </a:xfrm>
        </p:spPr>
        <p:txBody>
          <a:bodyPr/>
          <a:lstStyle/>
          <a:p>
            <a:pPr algn="l"/>
            <a:r>
              <a:rPr lang="ru-RU" sz="2800" i="1" dirty="0" smtClean="0">
                <a:solidFill>
                  <a:schemeClr val="tx1"/>
                </a:solidFill>
              </a:rPr>
              <a:t>Гидроизоляция пола ТЕХНОНИКОЛЬ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12" name="Picture 3" descr="C:\Users\antonov\Desktop\безогнев.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2826" y="4869160"/>
            <a:ext cx="1815678" cy="165618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479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4"/>
          <p:cNvSpPr txBox="1">
            <a:spLocks noChangeArrowheads="1"/>
          </p:cNvSpPr>
          <p:nvPr/>
        </p:nvSpPr>
        <p:spPr bwMode="auto">
          <a:xfrm>
            <a:off x="6948488" y="6629400"/>
            <a:ext cx="576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CF78993-DDC6-4FAA-A0F4-1E1A8CF84718}" type="slidenum">
              <a:rPr lang="en-US" sz="10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z="10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389" y="1193801"/>
            <a:ext cx="7429500" cy="46037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017" y="1479425"/>
            <a:ext cx="457054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 м² готовой гидроизоляции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7685" y="2060848"/>
            <a:ext cx="2176083" cy="13849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1 слой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1,5 кг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1,5 мм</a:t>
            </a:r>
          </a:p>
        </p:txBody>
      </p:sp>
      <p:pic>
        <p:nvPicPr>
          <p:cNvPr id="22" name="Picture 10" descr="http://www.swpool.ru/images/gidroi1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591936" y="3626113"/>
            <a:ext cx="1885013" cy="28103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248414" y="2060848"/>
            <a:ext cx="2572058" cy="1384995"/>
          </a:xfrm>
          <a:prstGeom prst="rect">
            <a:avLst/>
          </a:prstGeom>
          <a:solidFill>
            <a:srgbClr val="D8524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3 слоя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3,5 кг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3,0 мм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216347" y="2060848"/>
            <a:ext cx="2032067" cy="95279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Гидроизоляция на цементной основе (сыпучка) </a:t>
            </a:r>
          </a:p>
        </p:txBody>
      </p:sp>
      <p:sp>
        <p:nvSpPr>
          <p:cNvPr id="16" name="Заголовок 3"/>
          <p:cNvSpPr>
            <a:spLocks noGrp="1"/>
          </p:cNvSpPr>
          <p:nvPr>
            <p:ph type="title"/>
          </p:nvPr>
        </p:nvSpPr>
        <p:spPr>
          <a:xfrm>
            <a:off x="163017" y="332656"/>
            <a:ext cx="7067550" cy="490066"/>
          </a:xfrm>
        </p:spPr>
        <p:txBody>
          <a:bodyPr/>
          <a:lstStyle/>
          <a:p>
            <a:pPr algn="l"/>
            <a:r>
              <a:rPr lang="ru-RU" sz="2800" i="1" dirty="0" smtClean="0">
                <a:solidFill>
                  <a:schemeClr val="tx1"/>
                </a:solidFill>
              </a:rPr>
              <a:t>Гидроизоляция пола ТЕХНОНИКОЛЬ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8" b="5717"/>
          <a:stretch/>
        </p:blipFill>
        <p:spPr bwMode="auto">
          <a:xfrm>
            <a:off x="16388" y="3549982"/>
            <a:ext cx="6439595" cy="290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войная стрелка влево/вправо 1"/>
          <p:cNvSpPr/>
          <p:nvPr/>
        </p:nvSpPr>
        <p:spPr>
          <a:xfrm>
            <a:off x="2627784" y="2398162"/>
            <a:ext cx="1440160" cy="382765"/>
          </a:xfrm>
          <a:prstGeom prst="left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2303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4"/>
          <p:cNvSpPr txBox="1">
            <a:spLocks noChangeArrowheads="1"/>
          </p:cNvSpPr>
          <p:nvPr/>
        </p:nvSpPr>
        <p:spPr bwMode="auto">
          <a:xfrm>
            <a:off x="6948488" y="6629400"/>
            <a:ext cx="576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CF78993-DDC6-4FAA-A0F4-1E1A8CF84718}" type="slidenum">
              <a:rPr lang="en-US" sz="10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z="10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389" y="1193801"/>
            <a:ext cx="7429500" cy="46037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7709617"/>
              </p:ext>
            </p:extLst>
          </p:nvPr>
        </p:nvGraphicFramePr>
        <p:xfrm>
          <a:off x="323528" y="1759646"/>
          <a:ext cx="7416824" cy="3114907"/>
        </p:xfrm>
        <a:graphic>
          <a:graphicData uri="http://schemas.openxmlformats.org/drawingml/2006/table">
            <a:tbl>
              <a:tblPr firstRow="1" firstCol="1" bandRow="1"/>
              <a:tblGrid>
                <a:gridCol w="5328539"/>
                <a:gridCol w="2088285"/>
              </a:tblGrid>
              <a:tr h="205840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Наименование показателя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Материал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68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Гидроизоляция пола ТЕХНОНИКОЛЬ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44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Толщина, мм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1,5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Водопоглощение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в течение 24 ч, % по массе, не более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Температура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гибкости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на брусе R=10 мм, </a:t>
                      </a:r>
                      <a:r>
                        <a:rPr lang="ru-RU" sz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С, не выше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минус 25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Водонепроницаемость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при давлении не менее 0,2 МПа в течение 2 ч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абсолютная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Теплостойкость, </a:t>
                      </a:r>
                      <a:r>
                        <a:rPr lang="ru-RU" sz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С, не менее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85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4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Относительное удлинение, %, не менее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60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Прочность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сцепления, с бетоном/металлом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МПа (кгс/см</a:t>
                      </a:r>
                      <a:r>
                        <a:rPr lang="ru-RU" sz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), не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менее                   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0,2(2,0)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3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Тип</a:t>
                      </a:r>
                      <a:r>
                        <a:rPr lang="ru-RU" sz="12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защитного покрытия                                                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                                                                                 верх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                                                                                  низ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Spunbond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Антиадгезионная</a:t>
                      </a:r>
                      <a:r>
                        <a:rPr lang="ru-RU" sz="1200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пленка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Длина / ширина, м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ru-RU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0х</a:t>
                      </a: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r>
                        <a:rPr lang="ru-RU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r>
                        <a:rPr lang="ru-RU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Упаковка поддона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термоусадочный пакет белый с логотипом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6063306"/>
              </p:ext>
            </p:extLst>
          </p:nvPr>
        </p:nvGraphicFramePr>
        <p:xfrm>
          <a:off x="323527" y="5373216"/>
          <a:ext cx="7416825" cy="942419"/>
        </p:xfrm>
        <a:graphic>
          <a:graphicData uri="http://schemas.openxmlformats.org/drawingml/2006/table">
            <a:tbl>
              <a:tblPr/>
              <a:tblGrid>
                <a:gridCol w="2529834"/>
                <a:gridCol w="867371"/>
                <a:gridCol w="795090"/>
                <a:gridCol w="722809"/>
                <a:gridCol w="835165"/>
                <a:gridCol w="892797"/>
                <a:gridCol w="773759"/>
              </a:tblGrid>
              <a:tr h="720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Кол-во материала кв.м./рул.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Вес материала кг./кв.м.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Вес одного рулона, кг.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Кол-во материала на поддоне, рул.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Кол-во материала на поддоне, кв.м.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Вес паллета, кг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Гидроизоляция пола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ТЕХНОНИКОЛЬ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7,5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1,5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11,3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30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225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368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Заголовок 3"/>
          <p:cNvSpPr>
            <a:spLocks noGrp="1"/>
          </p:cNvSpPr>
          <p:nvPr>
            <p:ph type="title"/>
          </p:nvPr>
        </p:nvSpPr>
        <p:spPr>
          <a:xfrm>
            <a:off x="163017" y="332656"/>
            <a:ext cx="7067550" cy="490066"/>
          </a:xfrm>
        </p:spPr>
        <p:txBody>
          <a:bodyPr/>
          <a:lstStyle/>
          <a:p>
            <a:pPr algn="l"/>
            <a:r>
              <a:rPr lang="ru-RU" sz="2800" i="1" dirty="0" smtClean="0">
                <a:solidFill>
                  <a:schemeClr val="tx1"/>
                </a:solidFill>
              </a:rPr>
              <a:t>Гидроизоляция пола ТЕХНОНИКОЛЬ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17" y="1331476"/>
            <a:ext cx="381642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</a:rPr>
              <a:t>Технические характеристики: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18" y="4941168"/>
            <a:ext cx="381642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</a:rPr>
              <a:t>Логистические параметры: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92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4"/>
          <p:cNvSpPr txBox="1">
            <a:spLocks noChangeArrowheads="1"/>
          </p:cNvSpPr>
          <p:nvPr/>
        </p:nvSpPr>
        <p:spPr bwMode="auto">
          <a:xfrm>
            <a:off x="6948488" y="6629400"/>
            <a:ext cx="576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CF78993-DDC6-4FAA-A0F4-1E1A8CF84718}" type="slidenum">
              <a:rPr lang="en-US" sz="10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z="10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389" y="1193801"/>
            <a:ext cx="7429500" cy="46037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9217" name="Picture 1" descr="C:\Users\antonov\Documents\15 Разработка материалов\01 Материалы для КМС\05 Упаковка\Фундамент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9512" y="1556792"/>
            <a:ext cx="1233406" cy="455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2771" y="1425612"/>
            <a:ext cx="4303365" cy="3227524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492771" y="4923115"/>
            <a:ext cx="7183174" cy="1525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1800" b="1" dirty="0" smtClean="0">
                <a:solidFill>
                  <a:srgbClr val="C00000"/>
                </a:solidFill>
              </a:rPr>
              <a:t>Преимущества:</a:t>
            </a:r>
            <a:endParaRPr lang="ru-RU" sz="1800" b="1" dirty="0">
              <a:solidFill>
                <a:srgbClr val="C00000"/>
              </a:solidFill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ru-RU" sz="1600" dirty="0" smtClean="0"/>
              <a:t>Гидроизоляция укладывается в 1 слой!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ru-RU" sz="1600" dirty="0" smtClean="0"/>
              <a:t>Инструкция по монтажу приведена на упаковке!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ru-RU" sz="1600" dirty="0" smtClean="0"/>
              <a:t>Долговечность </a:t>
            </a:r>
            <a:r>
              <a:rPr lang="ru-RU" sz="1600" dirty="0" smtClean="0">
                <a:solidFill>
                  <a:srgbClr val="FF0000"/>
                </a:solidFill>
              </a:rPr>
              <a:t>50 лет!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ru-RU" sz="1600" dirty="0" smtClean="0"/>
              <a:t>Идеальное решение для малоэтажного строительства!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endParaRPr lang="ru-RU" sz="1600" dirty="0" smtClean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875990" y="1425612"/>
            <a:ext cx="3213940" cy="3316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rgbClr val="C00000"/>
                </a:solidFill>
              </a:rPr>
              <a:t>Описание:</a:t>
            </a:r>
          </a:p>
          <a:p>
            <a:pPr algn="l"/>
            <a:r>
              <a:rPr lang="ru-RU" sz="1600" dirty="0" smtClean="0"/>
              <a:t>Самоклеящийся безосновный материал. Защитное покрытие – толстая полимерная пленка.</a:t>
            </a:r>
          </a:p>
          <a:p>
            <a:pPr algn="l"/>
            <a:endParaRPr lang="ru-RU" sz="1600" b="1" dirty="0" smtClean="0">
              <a:solidFill>
                <a:srgbClr val="C00000"/>
              </a:solidFill>
            </a:endParaRPr>
          </a:p>
          <a:p>
            <a:pPr algn="l"/>
            <a:r>
              <a:rPr lang="ru-RU" sz="1600" b="1" dirty="0" smtClean="0">
                <a:solidFill>
                  <a:srgbClr val="C00000"/>
                </a:solidFill>
              </a:rPr>
              <a:t>Назначение:</a:t>
            </a:r>
            <a:endParaRPr lang="ru-RU" sz="1600" b="1" dirty="0">
              <a:solidFill>
                <a:srgbClr val="C00000"/>
              </a:solidFill>
            </a:endParaRPr>
          </a:p>
          <a:p>
            <a:pPr algn="l"/>
            <a:r>
              <a:rPr lang="ru-RU" sz="1600" dirty="0" smtClean="0"/>
              <a:t>Гидроизоляция фундаментов мелкого заложения с низким уровнем грунтовых вод. Защита от ливневых вод. </a:t>
            </a:r>
          </a:p>
        </p:txBody>
      </p:sp>
      <p:sp>
        <p:nvSpPr>
          <p:cNvPr id="16" name="Заголовок 3"/>
          <p:cNvSpPr>
            <a:spLocks noGrp="1"/>
          </p:cNvSpPr>
          <p:nvPr>
            <p:ph type="title"/>
          </p:nvPr>
        </p:nvSpPr>
        <p:spPr>
          <a:xfrm>
            <a:off x="107504" y="332656"/>
            <a:ext cx="7776864" cy="490066"/>
          </a:xfrm>
        </p:spPr>
        <p:txBody>
          <a:bodyPr/>
          <a:lstStyle/>
          <a:p>
            <a:pPr algn="l"/>
            <a:r>
              <a:rPr lang="ru-RU" sz="2800" i="1" dirty="0" smtClean="0">
                <a:solidFill>
                  <a:schemeClr val="tx1"/>
                </a:solidFill>
              </a:rPr>
              <a:t>Гидроизоляция фундамента ТЕХНОНИКОЛЬ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12" name="Picture 3" descr="C:\Users\antonov\Desktop\безогнев.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619" y="4708037"/>
            <a:ext cx="1815678" cy="165618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482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4"/>
          <p:cNvSpPr txBox="1">
            <a:spLocks noChangeArrowheads="1"/>
          </p:cNvSpPr>
          <p:nvPr/>
        </p:nvSpPr>
        <p:spPr bwMode="auto">
          <a:xfrm>
            <a:off x="6948488" y="6629400"/>
            <a:ext cx="576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CF78993-DDC6-4FAA-A0F4-1E1A8CF84718}" type="slidenum">
              <a:rPr lang="en-US" sz="10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z="10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389" y="1193801"/>
            <a:ext cx="7429500" cy="46037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5112" y="3101709"/>
            <a:ext cx="3838461" cy="308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272482" y="1846117"/>
            <a:ext cx="367240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Ø"/>
            </a:pPr>
            <a:r>
              <a:rPr lang="ru-RU" sz="1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Мелкого заложения до 3м.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272482" y="2349889"/>
            <a:ext cx="443238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742950" lvl="1" indent="-285750">
              <a:buFont typeface="Wingdings" pitchFamily="2" charset="2"/>
              <a:buChar char="Ø"/>
            </a:pPr>
            <a:r>
              <a:rPr lang="ru-RU" sz="1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 низким уровнем грунтовых вод</a:t>
            </a:r>
          </a:p>
        </p:txBody>
      </p:sp>
      <p:pic>
        <p:nvPicPr>
          <p:cNvPr id="13" name="Picture 3" descr="C:\Users\antonov\Desktop\безогнев.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1944216" cy="177343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3"/>
          <p:cNvSpPr>
            <a:spLocks noGrp="1"/>
          </p:cNvSpPr>
          <p:nvPr>
            <p:ph type="title"/>
          </p:nvPr>
        </p:nvSpPr>
        <p:spPr>
          <a:xfrm>
            <a:off x="107504" y="332656"/>
            <a:ext cx="7776864" cy="490066"/>
          </a:xfrm>
        </p:spPr>
        <p:txBody>
          <a:bodyPr/>
          <a:lstStyle/>
          <a:p>
            <a:pPr algn="l"/>
            <a:r>
              <a:rPr lang="ru-RU" sz="2800" i="1" dirty="0" smtClean="0">
                <a:solidFill>
                  <a:schemeClr val="tx1"/>
                </a:solidFill>
              </a:rPr>
              <a:t>Гидроизоляция фундамента ТЕХНОНИКОЛЬ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48194" y="1538329"/>
            <a:ext cx="5095806" cy="251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9670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4"/>
          <p:cNvSpPr txBox="1">
            <a:spLocks noChangeArrowheads="1"/>
          </p:cNvSpPr>
          <p:nvPr/>
        </p:nvSpPr>
        <p:spPr bwMode="auto">
          <a:xfrm>
            <a:off x="6948488" y="6629400"/>
            <a:ext cx="576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CF78993-DDC6-4FAA-A0F4-1E1A8CF84718}" type="slidenum">
              <a:rPr lang="en-US" sz="10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z="10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389" y="1193801"/>
            <a:ext cx="7429500" cy="46037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6779549"/>
              </p:ext>
            </p:extLst>
          </p:nvPr>
        </p:nvGraphicFramePr>
        <p:xfrm>
          <a:off x="251521" y="1712806"/>
          <a:ext cx="7344817" cy="3160527"/>
        </p:xfrm>
        <a:graphic>
          <a:graphicData uri="http://schemas.openxmlformats.org/drawingml/2006/table">
            <a:tbl>
              <a:tblPr firstRow="1" firstCol="1" bandRow="1"/>
              <a:tblGrid>
                <a:gridCol w="5106586"/>
                <a:gridCol w="2238231"/>
              </a:tblGrid>
              <a:tr h="179036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Наименование показателя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Материал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37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Гидроизоляция фундамента ТЕХНОНИКОЛЬ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90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Толщина, мм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1,5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0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Водопоглощение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в течение 24 ч, % по массе, не более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0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Температура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гибкости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на брусе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R=15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мм, </a:t>
                      </a:r>
                      <a:r>
                        <a:rPr lang="ru-RU" sz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С, не выше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минус 25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0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Водонепроницаемость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при давлении не менее 0,2 МПа в течение 2 ч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абсолютная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Теплостойкость, </a:t>
                      </a:r>
                      <a:r>
                        <a:rPr lang="ru-RU" sz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С, не менее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85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Относительное удлинение, %, не менее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200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Прочность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сцепления, с бетоном/металлом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МПа (кгс/см</a:t>
                      </a:r>
                      <a:r>
                        <a:rPr lang="ru-RU" sz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), не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менее                                   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0,2(2,0)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Длина/ширина,</a:t>
                      </a:r>
                      <a:r>
                        <a:rPr lang="ru-RU" sz="12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м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10х1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0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Упаковка поддона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термоусадочный пакет белый с логотипом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3313959"/>
              </p:ext>
            </p:extLst>
          </p:nvPr>
        </p:nvGraphicFramePr>
        <p:xfrm>
          <a:off x="251520" y="5358828"/>
          <a:ext cx="7344817" cy="1022500"/>
        </p:xfrm>
        <a:graphic>
          <a:graphicData uri="http://schemas.openxmlformats.org/drawingml/2006/table">
            <a:tbl>
              <a:tblPr/>
              <a:tblGrid>
                <a:gridCol w="1944217"/>
                <a:gridCol w="1080120"/>
                <a:gridCol w="936104"/>
                <a:gridCol w="720080"/>
                <a:gridCol w="1013920"/>
                <a:gridCol w="884129"/>
                <a:gridCol w="766247"/>
              </a:tblGrid>
              <a:tr h="666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Кол-во материала кв.м./рул.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Вес материала кг./кв.м.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Вес одного рулона, кг.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Кол-во материала на поддоне, рул.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Кол-во материала на поддоне, кв.м.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Вес паллета, кг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3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Гидроизоляция фундамента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ТЕХНОНИКОЛЬ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1,5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15,0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30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300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480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Заголовок 3"/>
          <p:cNvSpPr>
            <a:spLocks noGrp="1"/>
          </p:cNvSpPr>
          <p:nvPr>
            <p:ph type="title"/>
          </p:nvPr>
        </p:nvSpPr>
        <p:spPr>
          <a:xfrm>
            <a:off x="107504" y="332656"/>
            <a:ext cx="7776864" cy="490066"/>
          </a:xfrm>
        </p:spPr>
        <p:txBody>
          <a:bodyPr/>
          <a:lstStyle/>
          <a:p>
            <a:pPr algn="l"/>
            <a:r>
              <a:rPr lang="ru-RU" sz="2800" i="1" dirty="0" smtClean="0">
                <a:solidFill>
                  <a:schemeClr val="tx1"/>
                </a:solidFill>
              </a:rPr>
              <a:t>Гидроизоляция фундамента ТЕХНОНИКОЛЬ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17" y="1331476"/>
            <a:ext cx="381642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</a:rPr>
              <a:t>Технические характеристики: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18" y="4941168"/>
            <a:ext cx="381642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</a:rPr>
              <a:t>Логистические параметры: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9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4"/>
          <p:cNvSpPr txBox="1">
            <a:spLocks noChangeArrowheads="1"/>
          </p:cNvSpPr>
          <p:nvPr/>
        </p:nvSpPr>
        <p:spPr bwMode="auto">
          <a:xfrm>
            <a:off x="6948488" y="6629400"/>
            <a:ext cx="576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CF78993-DDC6-4FAA-A0F4-1E1A8CF84718}" type="slidenum">
              <a:rPr lang="en-US" sz="10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z="10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389" y="1193801"/>
            <a:ext cx="7429500" cy="46037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675480" y="1414714"/>
            <a:ext cx="3361016" cy="3541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rgbClr val="C00000"/>
                </a:solidFill>
              </a:rPr>
              <a:t>Описание:</a:t>
            </a:r>
          </a:p>
          <a:p>
            <a:pPr lvl="0" algn="l"/>
            <a:r>
              <a:rPr lang="ru-RU" sz="1600" dirty="0" smtClean="0"/>
              <a:t>Материал </a:t>
            </a:r>
            <a:r>
              <a:rPr lang="ru-RU" sz="1600" dirty="0"/>
              <a:t>на основе полиэфира</a:t>
            </a:r>
            <a:r>
              <a:rPr lang="ru-RU" sz="1600" dirty="0" smtClean="0"/>
              <a:t>, пропитанного битумно-полимерным вяжущим </a:t>
            </a:r>
            <a:r>
              <a:rPr lang="ru-RU" sz="1600" dirty="0"/>
              <a:t>с обеих сторон наложен </a:t>
            </a:r>
            <a:r>
              <a:rPr lang="en-US" sz="1600" dirty="0"/>
              <a:t>Spunbond</a:t>
            </a:r>
            <a:r>
              <a:rPr lang="ru-RU" sz="1600" dirty="0"/>
              <a:t>.</a:t>
            </a:r>
          </a:p>
          <a:p>
            <a:pPr algn="l"/>
            <a:endParaRPr lang="ru-RU" sz="1600" dirty="0" smtClean="0"/>
          </a:p>
          <a:p>
            <a:pPr algn="l"/>
            <a:r>
              <a:rPr lang="ru-RU" sz="1600" b="1" dirty="0" smtClean="0">
                <a:solidFill>
                  <a:srgbClr val="C00000"/>
                </a:solidFill>
              </a:rPr>
              <a:t>Назначение:</a:t>
            </a:r>
            <a:endParaRPr lang="ru-RU" sz="1600" b="1" dirty="0">
              <a:solidFill>
                <a:srgbClr val="C00000"/>
              </a:solidFill>
            </a:endParaRPr>
          </a:p>
          <a:p>
            <a:pPr algn="l"/>
            <a:r>
              <a:rPr lang="ru-RU" sz="1600" dirty="0" smtClean="0"/>
              <a:t>Предназначен для защиты конструктивных элементов здания (стены, перегородки, мауэрлат…) от капиллярного подъема влаги.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47664" y="5023791"/>
            <a:ext cx="6912768" cy="1460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1800" b="1" dirty="0" smtClean="0">
                <a:solidFill>
                  <a:srgbClr val="C00000"/>
                </a:solidFill>
              </a:rPr>
              <a:t>Преимущества:</a:t>
            </a:r>
            <a:endParaRPr lang="ru-RU" sz="1800" b="1" dirty="0">
              <a:solidFill>
                <a:srgbClr val="C000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1600" dirty="0" smtClean="0"/>
              <a:t>Укладку материала возможно вести на раствор либо на битумную мастику!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1600" dirty="0" smtClean="0"/>
              <a:t>Материал имеет удобную нарезку в 3х размерах по ширине!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1600" dirty="0" smtClean="0"/>
              <a:t>Прочный, надежный материал!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1600" dirty="0" smtClean="0"/>
              <a:t>Стойкий к воздействию УФ в течении 6 мес!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ru-RU" sz="1600" dirty="0"/>
          </a:p>
        </p:txBody>
      </p:sp>
      <p:sp>
        <p:nvSpPr>
          <p:cNvPr id="20" name="Заголовок 3"/>
          <p:cNvSpPr>
            <a:spLocks noGrp="1"/>
          </p:cNvSpPr>
          <p:nvPr>
            <p:ph type="title"/>
          </p:nvPr>
        </p:nvSpPr>
        <p:spPr>
          <a:xfrm>
            <a:off x="163016" y="332656"/>
            <a:ext cx="7361733" cy="490066"/>
          </a:xfrm>
        </p:spPr>
        <p:txBody>
          <a:bodyPr/>
          <a:lstStyle/>
          <a:p>
            <a:pPr algn="l"/>
            <a:r>
              <a:rPr lang="ru-RU" sz="2800" i="1" dirty="0" smtClean="0">
                <a:solidFill>
                  <a:schemeClr val="tx1"/>
                </a:solidFill>
              </a:rPr>
              <a:t>Отсечная гидроизоляция ТЕХНОНИКОЛЬ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7310" y="1700808"/>
            <a:ext cx="3816018" cy="28620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3"/>
          <a:stretch/>
        </p:blipFill>
        <p:spPr>
          <a:xfrm>
            <a:off x="163016" y="1916832"/>
            <a:ext cx="1242189" cy="375519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1726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4"/>
          <p:cNvSpPr txBox="1">
            <a:spLocks noChangeArrowheads="1"/>
          </p:cNvSpPr>
          <p:nvPr/>
        </p:nvSpPr>
        <p:spPr bwMode="auto">
          <a:xfrm>
            <a:off x="6948488" y="6629400"/>
            <a:ext cx="576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CF78993-DDC6-4FAA-A0F4-1E1A8CF84718}" type="slidenum">
              <a:rPr lang="en-US" sz="10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z="10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389" y="1193801"/>
            <a:ext cx="7429500" cy="46037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163016" y="332656"/>
            <a:ext cx="7361733" cy="490066"/>
          </a:xfrm>
        </p:spPr>
        <p:txBody>
          <a:bodyPr/>
          <a:lstStyle/>
          <a:p>
            <a:pPr algn="l"/>
            <a:r>
              <a:rPr lang="ru-RU" sz="2800" i="1" dirty="0" smtClean="0">
                <a:solidFill>
                  <a:schemeClr val="tx1"/>
                </a:solidFill>
              </a:rPr>
              <a:t>Отсечная гидроизоляция ТЕХНОНИКОЛЬ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9512" y="1412776"/>
            <a:ext cx="4846386" cy="49810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949901" y="1512072"/>
            <a:ext cx="2991975" cy="20777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96136" y="3365447"/>
            <a:ext cx="2878583" cy="308788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90009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4"/>
          <p:cNvSpPr txBox="1">
            <a:spLocks noChangeArrowheads="1"/>
          </p:cNvSpPr>
          <p:nvPr/>
        </p:nvSpPr>
        <p:spPr bwMode="auto">
          <a:xfrm>
            <a:off x="6948488" y="6629400"/>
            <a:ext cx="576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CF78993-DDC6-4FAA-A0F4-1E1A8CF84718}" type="slidenum">
              <a:rPr lang="en-US" sz="10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z="10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389" y="1193801"/>
            <a:ext cx="7429500" cy="46037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7743215"/>
              </p:ext>
            </p:extLst>
          </p:nvPr>
        </p:nvGraphicFramePr>
        <p:xfrm>
          <a:off x="251520" y="1772816"/>
          <a:ext cx="6912768" cy="2377440"/>
        </p:xfrm>
        <a:graphic>
          <a:graphicData uri="http://schemas.openxmlformats.org/drawingml/2006/table">
            <a:tbl>
              <a:tblPr firstRow="1" firstCol="1" bandRow="1"/>
              <a:tblGrid>
                <a:gridCol w="4560584"/>
                <a:gridCol w="2352184"/>
              </a:tblGrid>
              <a:tr h="158750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Наименование показателя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Материал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Отсечная гидроизоляция ТЕХНОНИКОЛЬ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Масса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 м</a:t>
                      </a:r>
                      <a:r>
                        <a:rPr lang="ru-RU" sz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кг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1,0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Основа,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полиэфир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Температура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гибкости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на брусе R=10 мм, </a:t>
                      </a:r>
                      <a:r>
                        <a:rPr lang="ru-RU" sz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С, не выше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Минус 15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Теплостойкость, </a:t>
                      </a:r>
                      <a:r>
                        <a:rPr lang="ru-RU" sz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С, не менее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85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Относительное удлинение в продольном/поперечном направлениях, %, не менее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40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Разрывная </a:t>
                      </a:r>
                      <a:r>
                        <a:rPr lang="ru-RU" sz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сила </a:t>
                      </a:r>
                      <a:r>
                        <a:rPr lang="ru-RU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в продольном/поперечном направлении, Н, не менее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350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Тип защитного </a:t>
                      </a:r>
                      <a:r>
                        <a:rPr lang="ru-RU" sz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покрытия верх/низ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Spunbond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/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spunbond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Длина / ширина, м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20х0,20; 0,40; 0,60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2270393"/>
              </p:ext>
            </p:extLst>
          </p:nvPr>
        </p:nvGraphicFramePr>
        <p:xfrm>
          <a:off x="251520" y="4869160"/>
          <a:ext cx="8365780" cy="1301324"/>
        </p:xfrm>
        <a:graphic>
          <a:graphicData uri="http://schemas.openxmlformats.org/drawingml/2006/table">
            <a:tbl>
              <a:tblPr/>
              <a:tblGrid>
                <a:gridCol w="3330647"/>
                <a:gridCol w="805621"/>
                <a:gridCol w="805621"/>
                <a:gridCol w="805621"/>
                <a:gridCol w="939891"/>
                <a:gridCol w="939891"/>
                <a:gridCol w="738488"/>
              </a:tblGrid>
              <a:tr h="6663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Кол-во материала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пог.м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./рул.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Вес материала кг./пог.м.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Вес одного рулона, кг.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Кол-во материала на поддоне, рул.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Кол-во материала на поддоне,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пог.м.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Вес паллета, кг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3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Отсечная гидроизоляция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ТЕХНОНИКОЛЬ 600 мм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1200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Отсечная гидроизоляция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ТЕХНОНИКОЛЬ 400 мм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1800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Отсечная гидроизоляция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ТЕХНОНИКОЛЬ 200 мм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3600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Заголовок 3"/>
          <p:cNvSpPr>
            <a:spLocks noGrp="1"/>
          </p:cNvSpPr>
          <p:nvPr>
            <p:ph type="title"/>
          </p:nvPr>
        </p:nvSpPr>
        <p:spPr>
          <a:xfrm>
            <a:off x="163016" y="332656"/>
            <a:ext cx="7361733" cy="490066"/>
          </a:xfrm>
        </p:spPr>
        <p:txBody>
          <a:bodyPr/>
          <a:lstStyle/>
          <a:p>
            <a:pPr algn="l"/>
            <a:r>
              <a:rPr lang="ru-RU" sz="2800" i="1" dirty="0" smtClean="0">
                <a:solidFill>
                  <a:schemeClr val="tx1"/>
                </a:solidFill>
              </a:rPr>
              <a:t>Отсечная гидроизоляция ТЕХНОНИКОЛЬ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17" y="1331476"/>
            <a:ext cx="381642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</a:rPr>
              <a:t>Технические характеристики: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18" y="4437112"/>
            <a:ext cx="381642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</a:rPr>
              <a:t>Логистические параметры: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078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4"/>
          <p:cNvSpPr txBox="1">
            <a:spLocks noChangeArrowheads="1"/>
          </p:cNvSpPr>
          <p:nvPr/>
        </p:nvSpPr>
        <p:spPr bwMode="auto">
          <a:xfrm>
            <a:off x="6948488" y="6629400"/>
            <a:ext cx="576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CF78993-DDC6-4FAA-A0F4-1E1A8CF84718}" type="slidenum">
              <a:rPr lang="en-US" sz="10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z="10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251520" y="1340768"/>
            <a:ext cx="7632700" cy="216024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Заказ и цены:</a:t>
            </a:r>
          </a:p>
          <a:p>
            <a:pPr fontAlgn="auto">
              <a:spcBef>
                <a:spcPct val="20000"/>
              </a:spcBef>
              <a:spcAft>
                <a:spcPts val="1200"/>
              </a:spcAft>
              <a:defRPr/>
            </a:pPr>
            <a:r>
              <a:rPr lang="ru-RU" dirty="0"/>
              <a:t>З</a:t>
            </a:r>
            <a:r>
              <a:rPr lang="ru-RU" dirty="0" smtClean="0"/>
              <a:t>аказать продукты Вы можете на заводе рулонных материалов «Технофлекс», г.Рязань.</a:t>
            </a:r>
          </a:p>
          <a:p>
            <a:pPr fontAlgn="auto">
              <a:spcAft>
                <a:spcPts val="1800"/>
              </a:spcAft>
              <a:defRPr/>
            </a:pPr>
            <a:r>
              <a:rPr lang="ru-RU" dirty="0" smtClean="0"/>
              <a:t>Актуальный прайс-лист Вы можете получить у Вашего регионального руководителя СБЕ «</a:t>
            </a:r>
            <a:r>
              <a:rPr lang="ru-RU" dirty="0" err="1" smtClean="0"/>
              <a:t>БМиГ</a:t>
            </a:r>
            <a:r>
              <a:rPr lang="ru-RU" dirty="0" smtClean="0"/>
              <a:t>» (список на последнем слайде). Или в прайс-листе завода. 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6" t="17309" r="60636" b="27564"/>
          <a:stretch/>
        </p:blipFill>
        <p:spPr>
          <a:xfrm>
            <a:off x="35496" y="44624"/>
            <a:ext cx="2952328" cy="12961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912750" y="3635400"/>
            <a:ext cx="2788783" cy="25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362764" y="3409792"/>
            <a:ext cx="345638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1300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6" t="17309" r="60636" b="27564"/>
          <a:stretch/>
        </p:blipFill>
        <p:spPr>
          <a:xfrm>
            <a:off x="35496" y="44624"/>
            <a:ext cx="2952328" cy="129614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1340768"/>
            <a:ext cx="8496944" cy="5450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300" dirty="0"/>
              <a:t>РУЛОННЫЕ МАТЕРИАЛЫ КМС</a:t>
            </a:r>
          </a:p>
          <a:p>
            <a:pPr>
              <a:spcBef>
                <a:spcPts val="0"/>
              </a:spcBef>
            </a:pPr>
            <a:endParaRPr lang="en-US" sz="3700" dirty="0"/>
          </a:p>
          <a:p>
            <a:pPr algn="l">
              <a:spcAft>
                <a:spcPts val="600"/>
              </a:spcAft>
            </a:pPr>
            <a:r>
              <a:rPr lang="ru-RU" sz="1800" b="1" dirty="0"/>
              <a:t>Назначение материала:</a:t>
            </a:r>
          </a:p>
          <a:p>
            <a:pPr algn="just"/>
            <a:r>
              <a:rPr lang="ru-RU" sz="1800" dirty="0"/>
              <a:t>Линейка </a:t>
            </a:r>
            <a:r>
              <a:rPr lang="ru-RU" sz="1800" dirty="0" smtClean="0"/>
              <a:t>рулонных материалов для малоэтажного строительства направлена на простое решение сложных задач, связанных с гидроизоляцией и звукоизоляцией строительных конструкций от скатной кровли до гидроизоляции фундаментов. Это материалы, которые можно применять без использования профессионального оборудования и без привлечения высококвалифицированных подрядчиков.</a:t>
            </a:r>
          </a:p>
          <a:p>
            <a:pPr algn="just">
              <a:spcBef>
                <a:spcPts val="600"/>
              </a:spcBef>
            </a:pPr>
            <a:r>
              <a:rPr lang="ru-RU" sz="1800" dirty="0" smtClean="0"/>
              <a:t>Каждый материал направлен на решение конкретной задачи. На упаковке имеется подробная инструкция по применению с пошаговым монтажом и что потребуется для данного монтажа.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812681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4"/>
          <p:cNvSpPr txBox="1">
            <a:spLocks noChangeArrowheads="1"/>
          </p:cNvSpPr>
          <p:nvPr/>
        </p:nvSpPr>
        <p:spPr bwMode="auto">
          <a:xfrm>
            <a:off x="6948488" y="6629400"/>
            <a:ext cx="576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CF78993-DDC6-4FAA-A0F4-1E1A8CF84718}" type="slidenum">
              <a:rPr lang="en-US" sz="10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sz="10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179512" y="1340768"/>
            <a:ext cx="8784976" cy="1797076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Рекламная продукция:</a:t>
            </a:r>
          </a:p>
          <a:p>
            <a:pPr fontAlgn="auto">
              <a:spcAft>
                <a:spcPts val="900"/>
              </a:spcAft>
              <a:defRPr/>
            </a:pPr>
            <a:r>
              <a:rPr lang="ru-RU" dirty="0" smtClean="0"/>
              <a:t>Рекламу по новым Рулонным материалам для КМС Вы можете заказать на сайте </a:t>
            </a:r>
            <a:r>
              <a:rPr lang="en-US" b="1" dirty="0" smtClean="0"/>
              <a:t>zakaz.tn.ru </a:t>
            </a:r>
            <a:r>
              <a:rPr lang="ru-RU" dirty="0" smtClean="0"/>
              <a:t>в двух разделах:</a:t>
            </a:r>
          </a:p>
          <a:p>
            <a:pPr>
              <a:spcAft>
                <a:spcPts val="600"/>
              </a:spcAft>
            </a:pPr>
            <a:r>
              <a:rPr lang="ru-RU" sz="16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Реклама </a:t>
            </a:r>
            <a:r>
              <a:rPr lang="ru-RU" sz="16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КМС - </a:t>
            </a:r>
            <a:r>
              <a:rPr lang="ru-RU" sz="16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Рекламная продукция РМ КМС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Реклама Розница </a:t>
            </a:r>
            <a:r>
              <a:rPr lang="ru-RU" sz="16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Рекламная продукция рулонные материалы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6" t="17309" r="60636" b="27564"/>
          <a:stretch/>
        </p:blipFill>
        <p:spPr>
          <a:xfrm>
            <a:off x="35496" y="44624"/>
            <a:ext cx="2952328" cy="1296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56017">
            <a:off x="2436697" y="3125040"/>
            <a:ext cx="2291460" cy="324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49201">
            <a:off x="103208" y="3519780"/>
            <a:ext cx="2292383" cy="32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42973">
            <a:off x="4358799" y="3553857"/>
            <a:ext cx="2037674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11638">
            <a:off x="6173059" y="3879779"/>
            <a:ext cx="3566038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995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4"/>
          <p:cNvSpPr txBox="1">
            <a:spLocks noChangeArrowheads="1"/>
          </p:cNvSpPr>
          <p:nvPr/>
        </p:nvSpPr>
        <p:spPr bwMode="auto">
          <a:xfrm>
            <a:off x="6948488" y="6629400"/>
            <a:ext cx="576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CF78993-DDC6-4FAA-A0F4-1E1A8CF84718}" type="slidenum">
              <a:rPr lang="en-US" sz="10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sz="10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755650" y="1916658"/>
            <a:ext cx="7632700" cy="338455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spcAft>
                <a:spcPts val="3000"/>
              </a:spcAft>
              <a:defRPr/>
            </a:pPr>
            <a:r>
              <a:rPr lang="ru-RU" sz="3200" dirty="0"/>
              <a:t>РУЛОННЫЕ МАТЕРИАЛЫ КМС</a:t>
            </a:r>
          </a:p>
          <a:p>
            <a:pPr marL="457200" indent="-457200" fontAlgn="auto">
              <a:spcBef>
                <a:spcPct val="2000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Качественный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удобный монтаж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 дополнительного оборудования</a:t>
            </a:r>
          </a:p>
          <a:p>
            <a:pPr marL="457200" indent="-457200" fontAlgn="auto">
              <a:spcBef>
                <a:spcPct val="2000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Широкая область применения от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фундамента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кровли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fontAlgn="auto">
              <a:spcBef>
                <a:spcPct val="2000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Гарантия, сервис, техническая поддержка от надежного производителя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6" t="17309" r="60636" b="27564"/>
          <a:stretch/>
        </p:blipFill>
        <p:spPr>
          <a:xfrm>
            <a:off x="35496" y="44624"/>
            <a:ext cx="295232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451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4"/>
          <p:cNvSpPr txBox="1">
            <a:spLocks noChangeArrowheads="1"/>
          </p:cNvSpPr>
          <p:nvPr/>
        </p:nvSpPr>
        <p:spPr bwMode="auto">
          <a:xfrm>
            <a:off x="6948488" y="6629400"/>
            <a:ext cx="576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CF78993-DDC6-4FAA-A0F4-1E1A8CF84718}" type="slidenum">
              <a:rPr lang="en-US" sz="10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sz="10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6" descr="http://www.sportmassag.ru/userfiles/Fotolia_28252947_XS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6315" y="1628800"/>
            <a:ext cx="5779981" cy="394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92080" y="5301207"/>
            <a:ext cx="259209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Антонов Антон,</a:t>
            </a:r>
          </a:p>
          <a:p>
            <a:pPr algn="r">
              <a:defRPr/>
            </a:pP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Технический специалист</a:t>
            </a:r>
            <a:endParaRPr lang="ru-RU" sz="1400" dirty="0" smtClean="0">
              <a:solidFill>
                <a:srgbClr val="000000"/>
              </a:solidFill>
              <a:cs typeface="Arial" pitchFamily="34" charset="0"/>
            </a:endParaRPr>
          </a:p>
          <a:p>
            <a:pPr algn="r">
              <a:defRPr/>
            </a:pPr>
            <a:endParaRPr lang="ru-RU" sz="1400" i="1" dirty="0">
              <a:solidFill>
                <a:srgbClr val="000000"/>
              </a:solidFill>
              <a:cs typeface="Arial" pitchFamily="34" charset="0"/>
            </a:endParaRPr>
          </a:p>
          <a:p>
            <a:pPr algn="r">
              <a:defRPr/>
            </a:pPr>
            <a:r>
              <a:rPr lang="ru-RU" sz="1400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Тел.: </a:t>
            </a:r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8-916-876-82-24</a:t>
            </a:r>
            <a:endParaRPr lang="ru-RU" sz="1400" b="1" dirty="0">
              <a:solidFill>
                <a:schemeClr val="bg2">
                  <a:lumMod val="75000"/>
                </a:schemeClr>
              </a:solidFill>
              <a:cs typeface="Arial" pitchFamily="34" charset="0"/>
            </a:endParaRPr>
          </a:p>
          <a:p>
            <a:pPr algn="r">
              <a:defRPr/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E-mail</a:t>
            </a:r>
            <a:r>
              <a:rPr lang="ru-RU" sz="1400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: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  <a:hlinkClick r:id="rId4"/>
              </a:rPr>
              <a:t>antonov@tn.ru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endParaRPr lang="ru-RU" sz="1400" dirty="0" smtClean="0">
              <a:solidFill>
                <a:srgbClr val="0070C0"/>
              </a:solidFill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539750" y="1268760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800" b="1" dirty="0">
                <a:solidFill>
                  <a:srgbClr val="C00000"/>
                </a:solidFill>
              </a:rPr>
              <a:t>Спасибо за внимание!</a:t>
            </a:r>
          </a:p>
          <a:p>
            <a:pPr algn="ctr" eaLnBrk="1" hangingPunct="1"/>
            <a:endParaRPr lang="ru-RU" altLang="ru-RU" sz="1200" b="1" dirty="0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6" t="17309" r="60636" b="27564"/>
          <a:stretch/>
        </p:blipFill>
        <p:spPr>
          <a:xfrm>
            <a:off x="0" y="0"/>
            <a:ext cx="2952328" cy="1296144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7504" y="4914109"/>
            <a:ext cx="86399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С уважением, </a:t>
            </a:r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Команда направления «Коттеджное и Малоэтажное строительство» СБЕ «</a:t>
            </a:r>
            <a:r>
              <a:rPr lang="ru-RU" sz="1400" b="1" dirty="0" err="1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БМиГ</a:t>
            </a:r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» </a:t>
            </a:r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endParaRPr lang="ru-RU" sz="1400" b="1" dirty="0" smtClean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7504" y="5301208"/>
            <a:ext cx="252028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Авдеев Евгений, </a:t>
            </a:r>
          </a:p>
          <a:p>
            <a:pPr algn="r">
              <a:defRPr/>
            </a:pP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Руководитель направления</a:t>
            </a:r>
          </a:p>
          <a:p>
            <a:pPr algn="r">
              <a:defRPr/>
            </a:pPr>
            <a:endParaRPr lang="ru-RU" sz="1400" i="1" dirty="0" smtClean="0">
              <a:solidFill>
                <a:srgbClr val="000000"/>
              </a:solidFill>
              <a:cs typeface="Arial" pitchFamily="34" charset="0"/>
            </a:endParaRPr>
          </a:p>
          <a:p>
            <a:pPr algn="r">
              <a:defRPr/>
            </a:pP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Тел</a:t>
            </a:r>
            <a:r>
              <a:rPr lang="ru-RU" sz="1400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.: </a:t>
            </a:r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8-916-571-41-40</a:t>
            </a:r>
            <a:endParaRPr lang="ru-RU" sz="1400" b="1" dirty="0">
              <a:solidFill>
                <a:schemeClr val="bg2">
                  <a:lumMod val="75000"/>
                </a:schemeClr>
              </a:solidFill>
              <a:cs typeface="Arial" pitchFamily="34" charset="0"/>
            </a:endParaRPr>
          </a:p>
          <a:p>
            <a:pPr algn="r">
              <a:defRPr/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E-mail</a:t>
            </a:r>
            <a:r>
              <a:rPr lang="ru-RU" sz="1400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: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  <a:hlinkClick r:id="rId4"/>
              </a:rPr>
              <a:t>avdeev@tn.ru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endParaRPr lang="ru-RU" sz="1400" dirty="0" smtClean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699792" y="5301208"/>
            <a:ext cx="252028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Яньков Сергей, </a:t>
            </a:r>
          </a:p>
          <a:p>
            <a:pPr algn="r">
              <a:defRPr/>
            </a:pP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Менеджер по развитию</a:t>
            </a:r>
          </a:p>
          <a:p>
            <a:pPr algn="r">
              <a:defRPr/>
            </a:pPr>
            <a:endParaRPr lang="ru-RU" sz="1400" i="1" dirty="0" smtClean="0">
              <a:solidFill>
                <a:srgbClr val="000000"/>
              </a:solidFill>
              <a:cs typeface="Arial" pitchFamily="34" charset="0"/>
            </a:endParaRPr>
          </a:p>
          <a:p>
            <a:pPr algn="r">
              <a:defRPr/>
            </a:pP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Тел</a:t>
            </a:r>
            <a:r>
              <a:rPr lang="ru-RU" sz="1400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.: </a:t>
            </a:r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8-9</a:t>
            </a: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25</a:t>
            </a:r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-</a:t>
            </a: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005</a:t>
            </a:r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-</a:t>
            </a: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91</a:t>
            </a:r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-</a:t>
            </a: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66</a:t>
            </a:r>
            <a:endParaRPr lang="ru-RU" sz="1400" b="1" dirty="0">
              <a:solidFill>
                <a:schemeClr val="bg2">
                  <a:lumMod val="75000"/>
                </a:schemeClr>
              </a:solidFill>
              <a:cs typeface="Arial" pitchFamily="34" charset="0"/>
            </a:endParaRPr>
          </a:p>
          <a:p>
            <a:pPr algn="r">
              <a:defRPr/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E-mail</a:t>
            </a:r>
            <a:r>
              <a:rPr lang="ru-RU" sz="1400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: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  <a:hlinkClick r:id="rId4"/>
              </a:rPr>
              <a:t>yankov@tn.ru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endParaRPr lang="ru-RU" sz="1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21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4"/>
          <p:cNvSpPr txBox="1">
            <a:spLocks noChangeArrowheads="1"/>
          </p:cNvSpPr>
          <p:nvPr/>
        </p:nvSpPr>
        <p:spPr bwMode="auto">
          <a:xfrm>
            <a:off x="6948488" y="6629400"/>
            <a:ext cx="576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CF78993-DDC6-4FAA-A0F4-1E1A8CF84718}" type="slidenum">
              <a:rPr lang="en-US" sz="10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sz="10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6" t="17309" r="60636" b="27564"/>
          <a:stretch/>
        </p:blipFill>
        <p:spPr>
          <a:xfrm>
            <a:off x="0" y="0"/>
            <a:ext cx="2952328" cy="1296144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2537" y="1487100"/>
            <a:ext cx="8639943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Региональные Руководители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СБЕ «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БМиГ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»:</a:t>
            </a:r>
            <a:endParaRPr lang="en-US" b="1" dirty="0">
              <a:solidFill>
                <a:schemeClr val="bg2">
                  <a:lumMod val="75000"/>
                </a:schemeClr>
              </a:solidFill>
              <a:cs typeface="Arial" pitchFamily="34" charset="0"/>
            </a:endParaRPr>
          </a:p>
          <a:p>
            <a:r>
              <a:rPr lang="ru-RU" sz="1400" b="1" dirty="0" smtClean="0"/>
              <a:t> </a:t>
            </a:r>
            <a:endParaRPr lang="ru-RU" sz="1400" dirty="0"/>
          </a:p>
          <a:p>
            <a:r>
              <a:rPr lang="ru-RU" sz="1400" dirty="0" smtClean="0"/>
              <a:t>Регион </a:t>
            </a:r>
            <a:r>
              <a:rPr lang="ru-RU" sz="1400" b="1" dirty="0"/>
              <a:t>Дальний Восток,  </a:t>
            </a:r>
            <a:r>
              <a:rPr lang="ru-RU" sz="1400" i="1" dirty="0"/>
              <a:t>Гапоненко Дмитрий (Иркутск)</a:t>
            </a:r>
            <a:r>
              <a:rPr lang="ru-RU" sz="1400" dirty="0"/>
              <a:t> </a:t>
            </a:r>
            <a:r>
              <a:rPr lang="ru-RU" sz="1400" u="sng" dirty="0" smtClean="0">
                <a:hlinkClick r:id="rId4"/>
              </a:rPr>
              <a:t>gaponenko@dv.tstn.ru</a:t>
            </a:r>
            <a:r>
              <a:rPr lang="ru-RU" sz="1400" dirty="0" smtClean="0"/>
              <a:t>  8 </a:t>
            </a:r>
            <a:r>
              <a:rPr lang="ru-RU" sz="1400" dirty="0"/>
              <a:t>(914) 910 09 10</a:t>
            </a:r>
          </a:p>
          <a:p>
            <a:r>
              <a:rPr lang="ru-RU" sz="1400" dirty="0"/>
              <a:t>Регион </a:t>
            </a:r>
            <a:r>
              <a:rPr lang="ru-RU" sz="1400" b="1" dirty="0"/>
              <a:t>Москва, </a:t>
            </a:r>
            <a:r>
              <a:rPr lang="ru-RU" sz="1400" i="1" dirty="0"/>
              <a:t>Волков Дмитрий (Москва</a:t>
            </a:r>
            <a:r>
              <a:rPr lang="ru-RU" sz="1400" dirty="0"/>
              <a:t>) </a:t>
            </a:r>
            <a:r>
              <a:rPr lang="ru-RU" sz="1400" u="sng" dirty="0" smtClean="0">
                <a:hlinkClick r:id="rId5"/>
              </a:rPr>
              <a:t>volkov2@tn.ru</a:t>
            </a:r>
            <a:r>
              <a:rPr lang="ru-RU" sz="1400" dirty="0" smtClean="0"/>
              <a:t>  </a:t>
            </a:r>
            <a:r>
              <a:rPr lang="ru-RU" sz="1400" dirty="0"/>
              <a:t>8 (915) 236 13 01</a:t>
            </a:r>
          </a:p>
          <a:p>
            <a:r>
              <a:rPr lang="ru-RU" sz="1400" dirty="0"/>
              <a:t>Регион </a:t>
            </a:r>
            <a:r>
              <a:rPr lang="ru-RU" sz="1400" b="1" dirty="0"/>
              <a:t>Центр, </a:t>
            </a:r>
            <a:r>
              <a:rPr lang="ru-RU" sz="1400" i="1" dirty="0"/>
              <a:t>Куценко Алексей (Москва)</a:t>
            </a:r>
            <a:r>
              <a:rPr lang="ru-RU" sz="1400" b="1" dirty="0"/>
              <a:t> </a:t>
            </a:r>
            <a:r>
              <a:rPr lang="en-US" sz="1400" u="sng" dirty="0" err="1">
                <a:hlinkClick r:id="rId6"/>
              </a:rPr>
              <a:t>kucenko</a:t>
            </a:r>
            <a:r>
              <a:rPr lang="ru-RU" sz="1400" u="sng" dirty="0">
                <a:hlinkClick r:id="rId6"/>
              </a:rPr>
              <a:t>@</a:t>
            </a:r>
            <a:r>
              <a:rPr lang="en-US" sz="1400" u="sng" dirty="0" err="1">
                <a:hlinkClick r:id="rId6"/>
              </a:rPr>
              <a:t>tn</a:t>
            </a:r>
            <a:r>
              <a:rPr lang="ru-RU" sz="1400" u="sng" dirty="0">
                <a:hlinkClick r:id="rId6"/>
              </a:rPr>
              <a:t>.</a:t>
            </a:r>
            <a:r>
              <a:rPr lang="en-US" sz="1400" u="sng" dirty="0" err="1">
                <a:hlinkClick r:id="rId6"/>
              </a:rPr>
              <a:t>ru</a:t>
            </a:r>
            <a:r>
              <a:rPr lang="ru-RU" sz="1400" dirty="0"/>
              <a:t>  8 (916) 317 25 93</a:t>
            </a:r>
          </a:p>
          <a:p>
            <a:r>
              <a:rPr lang="ru-RU" sz="1400" dirty="0"/>
              <a:t>Регион </a:t>
            </a:r>
            <a:r>
              <a:rPr lang="ru-RU" sz="1400" b="1" dirty="0"/>
              <a:t>Центр, </a:t>
            </a:r>
            <a:r>
              <a:rPr lang="ru-RU" sz="1400" i="1" dirty="0"/>
              <a:t>Дунаев Алексей (Тверь) </a:t>
            </a:r>
            <a:r>
              <a:rPr lang="ru-RU" sz="1400" u="sng" dirty="0">
                <a:hlinkClick r:id="rId7"/>
              </a:rPr>
              <a:t>dunaev@tn.ru</a:t>
            </a:r>
            <a:r>
              <a:rPr lang="ru-RU" sz="1400" dirty="0"/>
              <a:t> </a:t>
            </a:r>
            <a:r>
              <a:rPr lang="ru-RU" sz="1400" dirty="0" smtClean="0"/>
              <a:t> 8 </a:t>
            </a:r>
            <a:r>
              <a:rPr lang="ru-RU" sz="1400" dirty="0"/>
              <a:t>(910) 533 79 01</a:t>
            </a:r>
          </a:p>
          <a:p>
            <a:r>
              <a:rPr lang="ru-RU" sz="1400" dirty="0"/>
              <a:t>Регион </a:t>
            </a:r>
            <a:r>
              <a:rPr lang="ru-RU" sz="1400" b="1" dirty="0"/>
              <a:t>Поволжье, </a:t>
            </a:r>
            <a:r>
              <a:rPr lang="ru-RU" sz="1400" i="1" dirty="0"/>
              <a:t>Дмитриев Алексей (Н. Новгород)</a:t>
            </a:r>
            <a:r>
              <a:rPr lang="ru-RU" sz="1400" dirty="0"/>
              <a:t> </a:t>
            </a:r>
            <a:r>
              <a:rPr lang="ru-RU" sz="1400" u="sng" dirty="0">
                <a:hlinkClick r:id="rId8"/>
              </a:rPr>
              <a:t>dmitriev.a@tn.ru</a:t>
            </a:r>
            <a:r>
              <a:rPr lang="ru-RU" sz="1400" dirty="0"/>
              <a:t> </a:t>
            </a:r>
            <a:r>
              <a:rPr lang="ru-RU" sz="1400" dirty="0" smtClean="0"/>
              <a:t> 8 </a:t>
            </a:r>
            <a:r>
              <a:rPr lang="ru-RU" sz="1400" dirty="0"/>
              <a:t>(987) 536 62 16</a:t>
            </a:r>
          </a:p>
          <a:p>
            <a:r>
              <a:rPr lang="ru-RU" sz="1400" dirty="0"/>
              <a:t>Регион </a:t>
            </a:r>
            <a:r>
              <a:rPr lang="ru-RU" sz="1400" b="1" dirty="0"/>
              <a:t>Поволжье, </a:t>
            </a:r>
            <a:r>
              <a:rPr lang="ru-RU" sz="1400" i="1" dirty="0"/>
              <a:t>Камалиев Марат (Саратов)</a:t>
            </a:r>
            <a:r>
              <a:rPr lang="ru-RU" sz="1400" dirty="0"/>
              <a:t> </a:t>
            </a:r>
            <a:r>
              <a:rPr lang="ru-RU" sz="1400" u="sng" dirty="0">
                <a:hlinkClick r:id="rId9"/>
              </a:rPr>
              <a:t>kamaliev@tn.ru</a:t>
            </a:r>
            <a:r>
              <a:rPr lang="ru-RU" sz="1400" dirty="0"/>
              <a:t> </a:t>
            </a:r>
            <a:r>
              <a:rPr lang="ru-RU" sz="1400" dirty="0" smtClean="0"/>
              <a:t> 8 </a:t>
            </a:r>
            <a:r>
              <a:rPr lang="ru-RU" sz="1400" dirty="0"/>
              <a:t>(910) 240 20 67</a:t>
            </a:r>
          </a:p>
          <a:p>
            <a:r>
              <a:rPr lang="ru-RU" sz="1400" dirty="0"/>
              <a:t>Регион </a:t>
            </a:r>
            <a:r>
              <a:rPr lang="ru-RU" sz="1400" b="1" dirty="0"/>
              <a:t>Поволжье, </a:t>
            </a:r>
            <a:r>
              <a:rPr lang="ru-RU" sz="1400" i="1" dirty="0"/>
              <a:t>Миназетдинова Наиля (Казань) </a:t>
            </a:r>
            <a:r>
              <a:rPr lang="ru-RU" sz="1400" u="sng" dirty="0">
                <a:hlinkClick r:id="rId10"/>
              </a:rPr>
              <a:t>minazetdinova@tn.ru</a:t>
            </a:r>
            <a:r>
              <a:rPr lang="ru-RU" sz="1400" dirty="0"/>
              <a:t> </a:t>
            </a:r>
            <a:r>
              <a:rPr lang="ru-RU" sz="1400" dirty="0" smtClean="0"/>
              <a:t> 8 </a:t>
            </a:r>
            <a:r>
              <a:rPr lang="ru-RU" sz="1400" dirty="0"/>
              <a:t>(917) 289 05 57</a:t>
            </a:r>
          </a:p>
          <a:p>
            <a:r>
              <a:rPr lang="ru-RU" sz="1400" dirty="0"/>
              <a:t>Регион</a:t>
            </a:r>
            <a:r>
              <a:rPr lang="ru-RU" sz="1400" b="1" dirty="0"/>
              <a:t> Северо-Запад, </a:t>
            </a:r>
            <a:r>
              <a:rPr lang="ru-RU" sz="1400" i="1" dirty="0"/>
              <a:t>Иванова Марина (С-Петербург)</a:t>
            </a:r>
            <a:r>
              <a:rPr lang="ru-RU" sz="1400" dirty="0"/>
              <a:t> </a:t>
            </a:r>
            <a:r>
              <a:rPr lang="ru-RU" sz="1400" u="sng" dirty="0" smtClean="0">
                <a:hlinkClick r:id="rId11"/>
              </a:rPr>
              <a:t>ivanova.m@tn.ru</a:t>
            </a:r>
            <a:r>
              <a:rPr lang="ru-RU" sz="1400" dirty="0" smtClean="0"/>
              <a:t>  </a:t>
            </a:r>
            <a:r>
              <a:rPr lang="ru-RU" sz="1400" dirty="0"/>
              <a:t>8 (981) 721 23 0</a:t>
            </a:r>
          </a:p>
          <a:p>
            <a:r>
              <a:rPr lang="ru-RU" sz="1400" dirty="0"/>
              <a:t>Регион </a:t>
            </a:r>
            <a:r>
              <a:rPr lang="ru-RU" sz="1400" b="1" dirty="0"/>
              <a:t>Сибирь, </a:t>
            </a:r>
            <a:r>
              <a:rPr lang="ru-RU" sz="1400" i="1" dirty="0"/>
              <a:t>Тимкин Григорий (Новосибирск) </a:t>
            </a:r>
            <a:r>
              <a:rPr lang="ru-RU" sz="1400" i="1" u="sng" dirty="0">
                <a:hlinkClick r:id="rId12"/>
              </a:rPr>
              <a:t>timkin@tn.ru</a:t>
            </a:r>
            <a:r>
              <a:rPr lang="ru-RU" sz="1400" i="1" dirty="0"/>
              <a:t> </a:t>
            </a:r>
            <a:r>
              <a:rPr lang="ru-RU" sz="1400" i="1" dirty="0" smtClean="0"/>
              <a:t> </a:t>
            </a:r>
            <a:r>
              <a:rPr lang="ru-RU" sz="1400" dirty="0" smtClean="0"/>
              <a:t>8 </a:t>
            </a:r>
            <a:r>
              <a:rPr lang="ru-RU" sz="1400" dirty="0"/>
              <a:t>(913) 798 21 12</a:t>
            </a:r>
            <a:r>
              <a:rPr lang="ru-RU" sz="1400" i="1" dirty="0"/>
              <a:t> </a:t>
            </a:r>
            <a:endParaRPr lang="ru-RU" sz="1400" dirty="0"/>
          </a:p>
          <a:p>
            <a:r>
              <a:rPr lang="ru-RU" sz="1400" dirty="0"/>
              <a:t>Регион</a:t>
            </a:r>
            <a:r>
              <a:rPr lang="ru-RU" sz="1400" b="1" dirty="0"/>
              <a:t> Урал,</a:t>
            </a:r>
            <a:r>
              <a:rPr lang="ru-RU" sz="1400" dirty="0"/>
              <a:t> </a:t>
            </a:r>
            <a:r>
              <a:rPr lang="ru-RU" sz="1400" i="1" dirty="0"/>
              <a:t>Авдеев Евгений (Тюмень)</a:t>
            </a:r>
            <a:r>
              <a:rPr lang="ru-RU" sz="1400" dirty="0"/>
              <a:t> </a:t>
            </a:r>
            <a:r>
              <a:rPr lang="ru-RU" sz="1400" u="sng" dirty="0">
                <a:hlinkClick r:id="rId13"/>
              </a:rPr>
              <a:t>avdeev_e@tn.ru</a:t>
            </a:r>
            <a:r>
              <a:rPr lang="ru-RU" sz="1400" dirty="0"/>
              <a:t>  8 (922) 151 08 02</a:t>
            </a:r>
          </a:p>
          <a:p>
            <a:r>
              <a:rPr lang="ru-RU" sz="1400" dirty="0"/>
              <a:t>Регион</a:t>
            </a:r>
            <a:r>
              <a:rPr lang="ru-RU" sz="1400" i="1" dirty="0"/>
              <a:t> </a:t>
            </a:r>
            <a:r>
              <a:rPr lang="ru-RU" sz="1400" b="1" i="1" dirty="0"/>
              <a:t>Урал, </a:t>
            </a:r>
            <a:r>
              <a:rPr lang="ru-RU" sz="1400" i="1" dirty="0"/>
              <a:t>Константинов Иван (Уфа)</a:t>
            </a:r>
            <a:r>
              <a:rPr lang="ru-RU" sz="1400" dirty="0"/>
              <a:t> </a:t>
            </a:r>
            <a:r>
              <a:rPr lang="ru-RU" sz="1400" u="sng" dirty="0" smtClean="0">
                <a:hlinkClick r:id="rId14"/>
              </a:rPr>
              <a:t>konstantinov@tn.ru</a:t>
            </a:r>
            <a:r>
              <a:rPr lang="ru-RU" sz="1400" dirty="0" smtClean="0"/>
              <a:t>  </a:t>
            </a:r>
            <a:r>
              <a:rPr lang="ru-RU" sz="1400" dirty="0"/>
              <a:t>8 (917) 345-19-71</a:t>
            </a:r>
          </a:p>
          <a:p>
            <a:r>
              <a:rPr lang="ru-RU" sz="1400" dirty="0"/>
              <a:t>Регион </a:t>
            </a:r>
            <a:r>
              <a:rPr lang="ru-RU" sz="1400" b="1" dirty="0"/>
              <a:t>Юг, </a:t>
            </a:r>
            <a:r>
              <a:rPr lang="ru-RU" sz="1400" i="1" dirty="0"/>
              <a:t>Никифоров Алексей (Волгоград)</a:t>
            </a:r>
            <a:r>
              <a:rPr lang="ru-RU" sz="1400" dirty="0"/>
              <a:t> </a:t>
            </a:r>
            <a:r>
              <a:rPr lang="ru-RU" sz="1400" u="sng" dirty="0">
                <a:hlinkClick r:id="rId15"/>
              </a:rPr>
              <a:t>nikiforov@tn.ru</a:t>
            </a:r>
            <a:r>
              <a:rPr lang="ru-RU" sz="1400" dirty="0"/>
              <a:t>  8 (960) 875 30 70</a:t>
            </a:r>
          </a:p>
          <a:p>
            <a:r>
              <a:rPr lang="ru-RU" sz="1400" dirty="0"/>
              <a:t>Регион </a:t>
            </a:r>
            <a:r>
              <a:rPr lang="ru-RU" sz="1400" b="1" dirty="0"/>
              <a:t>Юг, </a:t>
            </a:r>
            <a:r>
              <a:rPr lang="ru-RU" sz="1400" i="1" dirty="0"/>
              <a:t>Беломестнова Светлана (Краснодар)</a:t>
            </a:r>
            <a:r>
              <a:rPr lang="ru-RU" sz="1400" dirty="0"/>
              <a:t> </a:t>
            </a:r>
            <a:r>
              <a:rPr lang="en-US" sz="1400" u="sng" dirty="0">
                <a:hlinkClick r:id="rId16"/>
              </a:rPr>
              <a:t>s</a:t>
            </a:r>
            <a:r>
              <a:rPr lang="ru-RU" sz="1400" u="sng" dirty="0">
                <a:hlinkClick r:id="rId16"/>
              </a:rPr>
              <a:t>.</a:t>
            </a:r>
            <a:r>
              <a:rPr lang="en-US" sz="1400" u="sng" dirty="0" err="1">
                <a:hlinkClick r:id="rId16"/>
              </a:rPr>
              <a:t>belomestnova</a:t>
            </a:r>
            <a:r>
              <a:rPr lang="ru-RU" sz="1400" u="sng" dirty="0">
                <a:hlinkClick r:id="rId16"/>
              </a:rPr>
              <a:t>@</a:t>
            </a:r>
            <a:r>
              <a:rPr lang="en-US" sz="1400" u="sng" dirty="0" err="1">
                <a:hlinkClick r:id="rId16"/>
              </a:rPr>
              <a:t>tn</a:t>
            </a:r>
            <a:r>
              <a:rPr lang="ru-RU" sz="1400" u="sng" dirty="0">
                <a:hlinkClick r:id="rId16"/>
              </a:rPr>
              <a:t>.</a:t>
            </a:r>
            <a:r>
              <a:rPr lang="en-US" sz="1400" u="sng" dirty="0" err="1" smtClean="0">
                <a:hlinkClick r:id="rId16"/>
              </a:rPr>
              <a:t>ru</a:t>
            </a:r>
            <a:r>
              <a:rPr lang="ru-RU" sz="1400" dirty="0" smtClean="0"/>
              <a:t> </a:t>
            </a:r>
            <a:r>
              <a:rPr lang="en-US" sz="1400" dirty="0" smtClean="0"/>
              <a:t> </a:t>
            </a:r>
            <a:r>
              <a:rPr lang="ru-RU" sz="1400" dirty="0" smtClean="0"/>
              <a:t>8</a:t>
            </a:r>
            <a:r>
              <a:rPr lang="ru-RU" sz="1400" dirty="0"/>
              <a:t> (988) 240 03 30</a:t>
            </a:r>
          </a:p>
          <a:p>
            <a:r>
              <a:rPr lang="ru-RU" sz="1400" dirty="0"/>
              <a:t>Регион </a:t>
            </a:r>
            <a:r>
              <a:rPr lang="ru-RU" sz="1400" b="1" dirty="0"/>
              <a:t>Юг, </a:t>
            </a:r>
            <a:r>
              <a:rPr lang="ru-RU" sz="1400" i="1" dirty="0"/>
              <a:t>Бессонов Александр (Мин. Воды)</a:t>
            </a:r>
            <a:r>
              <a:rPr lang="ru-RU" sz="1400" dirty="0"/>
              <a:t> </a:t>
            </a:r>
            <a:r>
              <a:rPr lang="ru-RU" sz="1400" u="sng" dirty="0">
                <a:hlinkClick r:id="rId17"/>
              </a:rPr>
              <a:t>bessonov@tn.ru</a:t>
            </a:r>
            <a:r>
              <a:rPr lang="ru-RU" sz="1400" dirty="0"/>
              <a:t> </a:t>
            </a:r>
            <a:r>
              <a:rPr lang="ru-RU" sz="1400" dirty="0" smtClean="0"/>
              <a:t> 8 </a:t>
            </a:r>
            <a:r>
              <a:rPr lang="ru-RU" sz="1400" dirty="0"/>
              <a:t>(961) 499 17 </a:t>
            </a:r>
            <a:r>
              <a:rPr lang="ru-RU" sz="1400" dirty="0" smtClean="0"/>
              <a:t>48</a:t>
            </a:r>
          </a:p>
          <a:p>
            <a:endParaRPr lang="ru-RU" sz="1400" dirty="0"/>
          </a:p>
          <a:p>
            <a:r>
              <a:rPr lang="ru-RU" sz="1400" dirty="0"/>
              <a:t>Регион </a:t>
            </a:r>
            <a:r>
              <a:rPr lang="ru-RU" sz="1400" b="1" dirty="0" smtClean="0"/>
              <a:t>Беларусь</a:t>
            </a:r>
            <a:r>
              <a:rPr lang="ru-RU" sz="1400" b="1" dirty="0"/>
              <a:t>, </a:t>
            </a:r>
            <a:r>
              <a:rPr lang="ru-RU" sz="1400" i="1" dirty="0"/>
              <a:t>Зайцев Сергей </a:t>
            </a:r>
            <a:r>
              <a:rPr lang="ru-RU" sz="1400" dirty="0"/>
              <a:t>(Минск)  </a:t>
            </a:r>
            <a:r>
              <a:rPr lang="ru-RU" sz="1400" u="sng" dirty="0">
                <a:hlinkClick r:id="rId18"/>
              </a:rPr>
              <a:t>zaicevs@osp.tn.ru</a:t>
            </a:r>
            <a:r>
              <a:rPr lang="ru-RU" sz="1400" dirty="0"/>
              <a:t>  8 10 375 (29) 671 21 32</a:t>
            </a:r>
            <a:endParaRPr lang="ru-RU" sz="1400" u="sng" dirty="0"/>
          </a:p>
          <a:p>
            <a:r>
              <a:rPr lang="ru-RU" sz="1400" dirty="0"/>
              <a:t>Регион</a:t>
            </a:r>
            <a:r>
              <a:rPr lang="ru-RU" sz="1400" i="1" dirty="0"/>
              <a:t> </a:t>
            </a:r>
            <a:r>
              <a:rPr lang="ru-RU" sz="1400" b="1" i="1" dirty="0"/>
              <a:t>Украина, </a:t>
            </a:r>
            <a:r>
              <a:rPr lang="ru-RU" sz="1400" i="1" dirty="0"/>
              <a:t>Алатарцева Елена (Киев)</a:t>
            </a:r>
            <a:r>
              <a:rPr lang="ru-RU" sz="1400" dirty="0"/>
              <a:t> </a:t>
            </a:r>
            <a:r>
              <a:rPr lang="ru-RU" sz="1400" u="sng" dirty="0">
                <a:hlinkClick r:id="rId19"/>
              </a:rPr>
              <a:t>alatartseva@tn.ru</a:t>
            </a:r>
            <a:r>
              <a:rPr lang="ru-RU" sz="1400" dirty="0"/>
              <a:t>  8 10 38 (067) 563 72 56</a:t>
            </a:r>
          </a:p>
          <a:p>
            <a:r>
              <a:rPr lang="ru-RU" sz="1400" dirty="0"/>
              <a:t>Регион </a:t>
            </a:r>
            <a:r>
              <a:rPr lang="ru-RU" sz="1400" b="1" dirty="0" smtClean="0"/>
              <a:t>Казахстан</a:t>
            </a:r>
            <a:r>
              <a:rPr lang="ru-RU" sz="1400" b="1" dirty="0"/>
              <a:t>, </a:t>
            </a:r>
            <a:r>
              <a:rPr lang="ru-RU" sz="1400" i="1" dirty="0" smtClean="0"/>
              <a:t>Точицкий Иван (Астана) </a:t>
            </a:r>
            <a:r>
              <a:rPr lang="ru-RU" sz="1400" u="sng" dirty="0">
                <a:hlinkClick r:id="rId20"/>
              </a:rPr>
              <a:t>tochitski@kz.tstn.ru</a:t>
            </a:r>
            <a:r>
              <a:rPr lang="ru-RU" sz="1400" dirty="0" smtClean="0"/>
              <a:t>  </a:t>
            </a:r>
            <a:r>
              <a:rPr lang="ru-RU" sz="1400" dirty="0"/>
              <a:t>8 </a:t>
            </a:r>
            <a:r>
              <a:rPr lang="ru-RU" sz="1400" dirty="0" smtClean="0"/>
              <a:t>(701) </a:t>
            </a:r>
            <a:r>
              <a:rPr lang="ru-RU" sz="1400" dirty="0"/>
              <a:t>221-2716;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134199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.bag7.ru/file/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13188"/>
            <a:ext cx="2551488" cy="254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8963" name="Text Box 4"/>
          <p:cNvSpPr txBox="1">
            <a:spLocks noChangeArrowheads="1"/>
          </p:cNvSpPr>
          <p:nvPr/>
        </p:nvSpPr>
        <p:spPr bwMode="auto">
          <a:xfrm>
            <a:off x="6948488" y="6629400"/>
            <a:ext cx="576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CF78993-DDC6-4FAA-A0F4-1E1A8CF84718}" type="slidenum">
              <a:rPr lang="en-US" sz="10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10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389" y="1193801"/>
            <a:ext cx="7429500" cy="46037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95536" y="1700808"/>
            <a:ext cx="8496944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1800" b="1" dirty="0" smtClean="0"/>
              <a:t>Скатная кровля</a:t>
            </a:r>
            <a:endParaRPr lang="ru-RU" sz="1800" b="1" dirty="0"/>
          </a:p>
          <a:p>
            <a:pPr algn="l">
              <a:spcBef>
                <a:spcPts val="0"/>
              </a:spcBef>
            </a:pPr>
            <a:r>
              <a:rPr lang="ru-RU" sz="1800" dirty="0" smtClean="0"/>
              <a:t>1. Рулонная черепица ТЕХНОНИКОЛЬ</a:t>
            </a:r>
          </a:p>
          <a:p>
            <a:pPr algn="l">
              <a:spcBef>
                <a:spcPts val="0"/>
              </a:spcBef>
            </a:pPr>
            <a:endParaRPr lang="ru-RU" sz="1800" dirty="0" smtClean="0"/>
          </a:p>
          <a:p>
            <a:pPr algn="l">
              <a:spcBef>
                <a:spcPts val="0"/>
              </a:spcBef>
            </a:pPr>
            <a:endParaRPr lang="ru-RU" sz="1800" dirty="0"/>
          </a:p>
          <a:p>
            <a:pPr algn="l">
              <a:spcBef>
                <a:spcPts val="0"/>
              </a:spcBef>
            </a:pPr>
            <a:r>
              <a:rPr lang="ru-RU" sz="1800" b="1" dirty="0" smtClean="0"/>
              <a:t>Плоская кровля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/>
              <a:t>2. Гидроизоляция кровли ТЕХНОНИКОЛЬ</a:t>
            </a:r>
          </a:p>
          <a:p>
            <a:pPr algn="l">
              <a:spcBef>
                <a:spcPts val="0"/>
              </a:spcBef>
            </a:pPr>
            <a:endParaRPr lang="ru-RU" sz="1800" dirty="0" smtClean="0"/>
          </a:p>
          <a:p>
            <a:pPr algn="l">
              <a:spcBef>
                <a:spcPts val="0"/>
              </a:spcBef>
            </a:pPr>
            <a:endParaRPr lang="ru-RU" sz="1800" dirty="0" smtClean="0"/>
          </a:p>
          <a:p>
            <a:pPr algn="l">
              <a:spcBef>
                <a:spcPts val="0"/>
              </a:spcBef>
            </a:pPr>
            <a:r>
              <a:rPr lang="ru-RU" sz="1800" b="1" dirty="0" smtClean="0"/>
              <a:t>Внутренняя </a:t>
            </a:r>
            <a:r>
              <a:rPr lang="ru-RU" sz="1800" b="1" dirty="0"/>
              <a:t>изоляция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/>
              <a:t>3. Гидроизоляция пола ТЕХНОНИКОЛЬ</a:t>
            </a:r>
            <a:endParaRPr lang="ru-RU" sz="1800" dirty="0"/>
          </a:p>
          <a:p>
            <a:pPr algn="l">
              <a:spcBef>
                <a:spcPts val="0"/>
              </a:spcBef>
            </a:pPr>
            <a:endParaRPr lang="ru-RU" sz="1800" dirty="0" smtClean="0"/>
          </a:p>
          <a:p>
            <a:pPr algn="l">
              <a:spcBef>
                <a:spcPts val="0"/>
              </a:spcBef>
            </a:pPr>
            <a:endParaRPr lang="ru-RU" sz="1800" dirty="0" smtClean="0"/>
          </a:p>
          <a:p>
            <a:pPr algn="l">
              <a:spcBef>
                <a:spcPts val="0"/>
              </a:spcBef>
            </a:pPr>
            <a:r>
              <a:rPr lang="ru-RU" sz="1800" b="1" dirty="0" smtClean="0"/>
              <a:t>Гидроизоляция фундаментов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/>
              <a:t>4. Гидроизоляция фундамента ТЕХНОНИКОЛЬ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/>
              <a:t>5. Отсечная гидроизоляция ТЕХНОНИКОЛЬ</a:t>
            </a:r>
          </a:p>
        </p:txBody>
      </p:sp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63017" y="418654"/>
            <a:ext cx="7067550" cy="490066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Продуктовый портфель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648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4"/>
          <p:cNvSpPr txBox="1">
            <a:spLocks noChangeArrowheads="1"/>
          </p:cNvSpPr>
          <p:nvPr/>
        </p:nvSpPr>
        <p:spPr bwMode="auto">
          <a:xfrm>
            <a:off x="6948488" y="6629400"/>
            <a:ext cx="576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CF78993-DDC6-4FAA-A0F4-1E1A8CF84718}" type="slidenum">
              <a:rPr lang="en-US" sz="10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10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389" y="1193801"/>
            <a:ext cx="7429500" cy="46037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" name="Picture 4" descr="C:\Users\antonov\Desktop\рулон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63017" y="1524919"/>
            <a:ext cx="123415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ntonov\Desktop\дом индек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3375639" cy="26642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47664" y="4797152"/>
            <a:ext cx="727280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</a:rPr>
              <a:t>Преимущества: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1600" dirty="0" smtClean="0"/>
              <a:t>Укладка на новые и старые основания!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1600" dirty="0" smtClean="0"/>
              <a:t>Инструкция по монтажу приведена на упаковке!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1600" dirty="0" smtClean="0"/>
              <a:t>Для монтажа не требуются высококвалифицированные подрядчики!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1600" dirty="0" smtClean="0"/>
              <a:t>Идеальное решение для частника!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ru-RU" sz="1600" dirty="0" smtClean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505843" y="1412776"/>
            <a:ext cx="3602661" cy="3090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</a:rPr>
              <a:t>Описание:</a:t>
            </a:r>
            <a:endParaRPr lang="ru-RU" sz="1600" b="1" dirty="0">
              <a:solidFill>
                <a:srgbClr val="C00000"/>
              </a:solidFill>
            </a:endParaRPr>
          </a:p>
          <a:p>
            <a:pPr algn="l"/>
            <a:r>
              <a:rPr lang="ru-RU" sz="1600" dirty="0" smtClean="0"/>
              <a:t>Материал на </a:t>
            </a:r>
            <a:r>
              <a:rPr lang="ru-RU" sz="1600" dirty="0"/>
              <a:t>кроссармированном полиэфире, с цветной </a:t>
            </a:r>
            <a:r>
              <a:rPr lang="ru-RU" sz="1600" dirty="0" smtClean="0"/>
              <a:t>посыпкой    (в сентябре с рисунком</a:t>
            </a:r>
            <a:r>
              <a:rPr lang="ru-RU" sz="1600" dirty="0"/>
              <a:t>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algn="l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</a:rPr>
              <a:t>Назначение:</a:t>
            </a:r>
            <a:endParaRPr lang="ru-RU" sz="1600" b="1" dirty="0">
              <a:solidFill>
                <a:srgbClr val="C00000"/>
              </a:solidFill>
            </a:endParaRPr>
          </a:p>
          <a:p>
            <a:pPr algn="l"/>
            <a:r>
              <a:rPr lang="ru-RU" sz="1600" dirty="0" smtClean="0"/>
              <a:t>Скатные кровли класса эконом. Дачные летние домики. Хозяйственные постройки нового строительства, веранды, беседки и др. или ремонт (рубероидные, шиферные, металлические крыши).</a:t>
            </a:r>
          </a:p>
        </p:txBody>
      </p:sp>
      <p:sp>
        <p:nvSpPr>
          <p:cNvPr id="16" name="Заголовок 3"/>
          <p:cNvSpPr>
            <a:spLocks noGrp="1"/>
          </p:cNvSpPr>
          <p:nvPr>
            <p:ph type="title"/>
          </p:nvPr>
        </p:nvSpPr>
        <p:spPr>
          <a:xfrm>
            <a:off x="163017" y="346646"/>
            <a:ext cx="7067550" cy="490066"/>
          </a:xfrm>
        </p:spPr>
        <p:txBody>
          <a:bodyPr/>
          <a:lstStyle/>
          <a:p>
            <a:pPr algn="l"/>
            <a:r>
              <a:rPr lang="ru-RU" sz="2800" i="1" dirty="0" smtClean="0">
                <a:solidFill>
                  <a:schemeClr val="tx1"/>
                </a:solidFill>
              </a:rPr>
              <a:t>Рулонная черепица ТЕХНОНИКОЛЬ</a:t>
            </a:r>
            <a:endParaRPr lang="ru-RU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16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4"/>
          <p:cNvSpPr txBox="1">
            <a:spLocks noChangeArrowheads="1"/>
          </p:cNvSpPr>
          <p:nvPr/>
        </p:nvSpPr>
        <p:spPr bwMode="auto">
          <a:xfrm>
            <a:off x="6948488" y="6629400"/>
            <a:ext cx="576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CF78993-DDC6-4FAA-A0F4-1E1A8CF84718}" type="slidenum">
              <a:rPr lang="en-US" sz="10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10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389" y="1193801"/>
            <a:ext cx="7429500" cy="46037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050" name="Picture 2" descr="P1050816 (Medium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44824"/>
            <a:ext cx="5493492" cy="41193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3"/>
          <p:cNvSpPr txBox="1">
            <a:spLocks/>
          </p:cNvSpPr>
          <p:nvPr/>
        </p:nvSpPr>
        <p:spPr bwMode="auto">
          <a:xfrm>
            <a:off x="3347863" y="346646"/>
            <a:ext cx="3882703" cy="49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ru-RU" sz="2800" i="1" kern="0" dirty="0" smtClean="0">
                <a:solidFill>
                  <a:schemeClr val="tx1"/>
                </a:solidFill>
              </a:rPr>
              <a:t>Рулонная черепица ТЕХНОНИКОЛЬ</a:t>
            </a:r>
            <a:endParaRPr lang="ru-RU" sz="2800" i="1" kern="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11368"/>
            <a:ext cx="3275856" cy="68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196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4"/>
          <p:cNvSpPr txBox="1">
            <a:spLocks noChangeArrowheads="1"/>
          </p:cNvSpPr>
          <p:nvPr/>
        </p:nvSpPr>
        <p:spPr bwMode="auto">
          <a:xfrm>
            <a:off x="6948488" y="6629400"/>
            <a:ext cx="576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CF78993-DDC6-4FAA-A0F4-1E1A8CF84718}" type="slidenum">
              <a:rPr lang="en-US" sz="10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10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389" y="1193801"/>
            <a:ext cx="7429500" cy="46037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8749499"/>
              </p:ext>
            </p:extLst>
          </p:nvPr>
        </p:nvGraphicFramePr>
        <p:xfrm>
          <a:off x="251519" y="1750456"/>
          <a:ext cx="7704857" cy="2902680"/>
        </p:xfrm>
        <a:graphic>
          <a:graphicData uri="http://schemas.openxmlformats.org/drawingml/2006/table">
            <a:tbl>
              <a:tblPr firstRow="1" firstCol="1" bandRow="1"/>
              <a:tblGrid>
                <a:gridCol w="5184575"/>
                <a:gridCol w="2520282"/>
              </a:tblGrid>
              <a:tr h="245567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Наименование показателя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Материал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9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Рулонная черепица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54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Толщина, мм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3,2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6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Основа 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+mj-lt"/>
                          <a:ea typeface="Times New Roman"/>
                          <a:cs typeface="Arial"/>
                        </a:rPr>
                        <a:t>Кроссармированный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  <a:cs typeface="Arial"/>
                        </a:rPr>
                        <a:t> Полиэфир 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67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Разрывная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сила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в продольном/поперечном направлении, Н, не менее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  <a:cs typeface="Arial"/>
                        </a:rPr>
                        <a:t>400/300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Температура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гибкости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на брусе R=10 мм, </a:t>
                      </a:r>
                      <a:r>
                        <a:rPr lang="ru-RU" sz="12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С, не выше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минус 15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Водонепроницаемость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при давлении не менее 0,2 МПа в течение 2 ч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абсолютная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Теплостойкость, </a:t>
                      </a:r>
                      <a:r>
                        <a:rPr lang="ru-RU" sz="12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С, не менее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100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49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Тип защитного покрытия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                                                     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  <a:cs typeface="Arial"/>
                        </a:rPr>
                        <a:t>                                  верхняя 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сторона 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                                                                  </a:t>
                      </a:r>
                      <a:r>
                        <a:rPr lang="ru-RU" sz="1200" baseline="0" dirty="0" smtClean="0">
                          <a:effectLst/>
                          <a:latin typeface="+mj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  <a:cs typeface="Arial"/>
                        </a:rPr>
                        <a:t>                      нижняя 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сторона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  <a:cs typeface="Arial"/>
                        </a:rPr>
                        <a:t>базальтовая 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посыпка </a:t>
                      </a:r>
                      <a:endParaRPr lang="ru-RU" sz="1200" dirty="0" smtClean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  <a:cs typeface="+mn-cs"/>
                        </a:rPr>
                        <a:t>песок</a:t>
                      </a:r>
                      <a:endParaRPr lang="ru-RU" sz="12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Длина / ширина, м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8х1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8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Упаковка поддона 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термоусадочный пакет белый с логотипом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1618173"/>
              </p:ext>
            </p:extLst>
          </p:nvPr>
        </p:nvGraphicFramePr>
        <p:xfrm>
          <a:off x="251517" y="5373216"/>
          <a:ext cx="7704860" cy="902122"/>
        </p:xfrm>
        <a:graphic>
          <a:graphicData uri="http://schemas.openxmlformats.org/drawingml/2006/table">
            <a:tbl>
              <a:tblPr/>
              <a:tblGrid>
                <a:gridCol w="2699184"/>
                <a:gridCol w="858115"/>
                <a:gridCol w="786606"/>
                <a:gridCol w="715097"/>
                <a:gridCol w="914581"/>
                <a:gridCol w="927469"/>
                <a:gridCol w="803808"/>
              </a:tblGrid>
              <a:tr h="666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8330" marR="8330" marT="833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Кол-во материала кв.м./рул.</a:t>
                      </a:r>
                    </a:p>
                  </a:txBody>
                  <a:tcPr marL="8330" marR="8330" marT="833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Вес материала кг./кв.м.</a:t>
                      </a:r>
                    </a:p>
                  </a:txBody>
                  <a:tcPr marL="8330" marR="8330" marT="833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Вес одного рулона, кг.</a:t>
                      </a:r>
                    </a:p>
                  </a:txBody>
                  <a:tcPr marL="8330" marR="8330" marT="833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Кол-во материала на поддоне, рул.</a:t>
                      </a:r>
                    </a:p>
                  </a:txBody>
                  <a:tcPr marL="8330" marR="8330" marT="833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Кол-во материала на поддоне, кв.м.</a:t>
                      </a:r>
                    </a:p>
                  </a:txBody>
                  <a:tcPr marL="8330" marR="8330" marT="833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Вес паллета, кг</a:t>
                      </a:r>
                    </a:p>
                  </a:txBody>
                  <a:tcPr marL="8330" marR="8330" marT="833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3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Рулонная черепица ТЕХНОНИКОЛЬ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0" marR="8330" marT="833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</a:t>
                      </a:r>
                    </a:p>
                  </a:txBody>
                  <a:tcPr marL="8330" marR="8330" marT="833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30" marR="8330" marT="833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30" marR="8330" marT="833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30" marR="8330" marT="833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30" marR="8330" marT="833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30" marR="8330" marT="833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1517" y="1331476"/>
            <a:ext cx="381642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</a:rPr>
              <a:t>Технические характеристики: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18" y="4941168"/>
            <a:ext cx="381642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</a:rPr>
              <a:t>Логистические параметры: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Заголовок 3"/>
          <p:cNvSpPr>
            <a:spLocks noGrp="1"/>
          </p:cNvSpPr>
          <p:nvPr>
            <p:ph type="title"/>
          </p:nvPr>
        </p:nvSpPr>
        <p:spPr>
          <a:xfrm>
            <a:off x="163017" y="346646"/>
            <a:ext cx="7067550" cy="490066"/>
          </a:xfrm>
        </p:spPr>
        <p:txBody>
          <a:bodyPr/>
          <a:lstStyle/>
          <a:p>
            <a:pPr algn="l"/>
            <a:r>
              <a:rPr lang="ru-RU" sz="2800" i="1" dirty="0" smtClean="0">
                <a:solidFill>
                  <a:schemeClr val="tx1"/>
                </a:solidFill>
              </a:rPr>
              <a:t>Рулонная черепица ТЕХНОНИКОЛЬ</a:t>
            </a:r>
            <a:endParaRPr lang="ru-RU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48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4"/>
          <p:cNvSpPr txBox="1">
            <a:spLocks noChangeArrowheads="1"/>
          </p:cNvSpPr>
          <p:nvPr/>
        </p:nvSpPr>
        <p:spPr bwMode="auto">
          <a:xfrm>
            <a:off x="6948488" y="6629400"/>
            <a:ext cx="576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CF78993-DDC6-4FAA-A0F4-1E1A8CF84718}" type="slidenum">
              <a:rPr lang="en-US" sz="10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z="10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389" y="1193801"/>
            <a:ext cx="7429500" cy="46037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122" name="Picture 2" descr="C:\Users\antonov\Documents\15 Разработка материалов\01 Материалы для КМС\05 Упаковка\Кровл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32" t="9417" r="28587" b="8682"/>
          <a:stretch/>
        </p:blipFill>
        <p:spPr bwMode="auto">
          <a:xfrm>
            <a:off x="107504" y="1288016"/>
            <a:ext cx="1018631" cy="523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7532" y="1584739"/>
            <a:ext cx="3960440" cy="29703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60914" y="4797152"/>
            <a:ext cx="7703574" cy="1507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</a:rPr>
              <a:t>Преимущества:</a:t>
            </a:r>
            <a:endParaRPr lang="ru-RU" sz="1600" b="1" dirty="0">
              <a:solidFill>
                <a:srgbClr val="C00000"/>
              </a:solidFill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ru-RU" sz="1600" dirty="0" smtClean="0"/>
              <a:t>Материал укладывается в 1 слой!</a:t>
            </a:r>
            <a:endParaRPr lang="ru-RU" sz="1600" dirty="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dirty="0" smtClean="0"/>
              <a:t>Инструкция по монтажу приведена на упаковке!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dirty="0" smtClean="0"/>
              <a:t>Возможно укладывать на горючие основания!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dirty="0" smtClean="0"/>
              <a:t>Надежное решение для плоских кровель!</a:t>
            </a:r>
            <a:endParaRPr lang="ru-RU" sz="16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724128" y="1484784"/>
            <a:ext cx="3338610" cy="3090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rgbClr val="C00000"/>
                </a:solidFill>
              </a:rPr>
              <a:t>Описание:</a:t>
            </a:r>
          </a:p>
          <a:p>
            <a:pPr algn="l"/>
            <a:r>
              <a:rPr lang="ru-RU" sz="1600" dirty="0" smtClean="0"/>
              <a:t>Самоклеящийся материал на полиэфирной основе с крупнозернистой посыпкой.</a:t>
            </a:r>
          </a:p>
          <a:p>
            <a:pPr algn="l"/>
            <a:endParaRPr lang="ru-RU" sz="1600" dirty="0" smtClean="0"/>
          </a:p>
          <a:p>
            <a:pPr algn="l"/>
            <a:r>
              <a:rPr lang="ru-RU" sz="1600" b="1" dirty="0" smtClean="0">
                <a:solidFill>
                  <a:srgbClr val="C00000"/>
                </a:solidFill>
              </a:rPr>
              <a:t>Назначение:</a:t>
            </a:r>
            <a:endParaRPr lang="ru-RU" sz="1600" b="1" dirty="0">
              <a:solidFill>
                <a:srgbClr val="C00000"/>
              </a:solidFill>
            </a:endParaRPr>
          </a:p>
          <a:p>
            <a:pPr algn="l"/>
            <a:r>
              <a:rPr lang="ru-RU" sz="1600" dirty="0" smtClean="0"/>
              <a:t>Гидроизоляция плоских частей кровель – примыкания плоской части кровли к скатной, гаражи с бетонным и деревянным основанием, хозяйственные дачные постройки, бытовки и др.</a:t>
            </a:r>
          </a:p>
        </p:txBody>
      </p:sp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163017" y="332656"/>
            <a:ext cx="7067550" cy="490066"/>
          </a:xfrm>
        </p:spPr>
        <p:txBody>
          <a:bodyPr/>
          <a:lstStyle/>
          <a:p>
            <a:pPr algn="l"/>
            <a:r>
              <a:rPr lang="ru-RU" sz="2800" i="1" dirty="0"/>
              <a:t>Гидроизоляция кровли ТЕХНОНИКОЛЬ</a:t>
            </a:r>
            <a:endParaRPr lang="ru-RU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01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4"/>
          <p:cNvSpPr txBox="1">
            <a:spLocks noChangeArrowheads="1"/>
          </p:cNvSpPr>
          <p:nvPr/>
        </p:nvSpPr>
        <p:spPr bwMode="auto">
          <a:xfrm>
            <a:off x="6948488" y="6629400"/>
            <a:ext cx="576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CF78993-DDC6-4FAA-A0F4-1E1A8CF84718}" type="slidenum">
              <a:rPr lang="en-US" sz="10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10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389" y="1193801"/>
            <a:ext cx="7429500" cy="46037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Заголовок 3"/>
          <p:cNvSpPr>
            <a:spLocks noGrp="1"/>
          </p:cNvSpPr>
          <p:nvPr>
            <p:ph type="title"/>
          </p:nvPr>
        </p:nvSpPr>
        <p:spPr>
          <a:xfrm>
            <a:off x="163017" y="332656"/>
            <a:ext cx="7067550" cy="490066"/>
          </a:xfrm>
        </p:spPr>
        <p:txBody>
          <a:bodyPr/>
          <a:lstStyle/>
          <a:p>
            <a:pPr algn="l"/>
            <a:r>
              <a:rPr lang="ru-RU" sz="2800" i="1" dirty="0"/>
              <a:t>Гидроизоляция кровли ТЕХНОНИКОЛЬ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17" y="1331476"/>
            <a:ext cx="381642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80860"/>
            <a:ext cx="3810000" cy="2705100"/>
          </a:xfrm>
          <a:prstGeom prst="rect">
            <a:avLst/>
          </a:prstGeom>
        </p:spPr>
      </p:pic>
      <p:pic>
        <p:nvPicPr>
          <p:cNvPr id="19" name="Picture 3" descr="C:\Users\antonov\Desktop\безогнев.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950" y="4747472"/>
            <a:ext cx="1815678" cy="165618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950" y="1816620"/>
            <a:ext cx="3692112" cy="293085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163017" y="1700808"/>
            <a:ext cx="4336975" cy="3168352"/>
          </a:xfrm>
          <a:prstGeom prst="line">
            <a:avLst/>
          </a:prstGeom>
          <a:ln w="889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76298" y="1838948"/>
            <a:ext cx="4248475" cy="2908524"/>
          </a:xfrm>
          <a:prstGeom prst="line">
            <a:avLst/>
          </a:prstGeom>
          <a:ln w="889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0007" y="4831591"/>
            <a:ext cx="1549737" cy="1549737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251517" y="4821908"/>
            <a:ext cx="4248475" cy="1507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Опасность возгорания при применении </a:t>
            </a:r>
            <a:r>
              <a:rPr lang="ru-RU" sz="1600" dirty="0" smtClean="0"/>
              <a:t>паяльной </a:t>
            </a:r>
            <a:r>
              <a:rPr lang="ru-RU" sz="1600" dirty="0" smtClean="0"/>
              <a:t>лампы или горелки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Наличие специального оборудования и профессиональных навыков</a:t>
            </a:r>
            <a:endParaRPr lang="ru-RU" sz="1600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365701" y="1377979"/>
            <a:ext cx="3839836" cy="339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2400" dirty="0" smtClean="0"/>
              <a:t>Наплавление: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908628" y="1361526"/>
            <a:ext cx="3839836" cy="339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2400" dirty="0" smtClean="0"/>
              <a:t>Наклейка:</a:t>
            </a:r>
          </a:p>
        </p:txBody>
      </p:sp>
    </p:spTree>
    <p:extLst>
      <p:ext uri="{BB962C8B-B14F-4D97-AF65-F5344CB8AC3E}">
        <p14:creationId xmlns:p14="http://schemas.microsoft.com/office/powerpoint/2010/main" xmlns="" val="359041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4"/>
          <p:cNvSpPr txBox="1">
            <a:spLocks noChangeArrowheads="1"/>
          </p:cNvSpPr>
          <p:nvPr/>
        </p:nvSpPr>
        <p:spPr bwMode="auto">
          <a:xfrm>
            <a:off x="6948488" y="6629400"/>
            <a:ext cx="576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CF78993-DDC6-4FAA-A0F4-1E1A8CF84718}" type="slidenum">
              <a:rPr lang="en-US" sz="10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z="10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389" y="1193801"/>
            <a:ext cx="7429500" cy="46037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7855609"/>
              </p:ext>
            </p:extLst>
          </p:nvPr>
        </p:nvGraphicFramePr>
        <p:xfrm>
          <a:off x="280618" y="1734885"/>
          <a:ext cx="7747764" cy="2990259"/>
        </p:xfrm>
        <a:graphic>
          <a:graphicData uri="http://schemas.openxmlformats.org/drawingml/2006/table">
            <a:tbl>
              <a:tblPr firstRow="1" firstCol="1" bandRow="1"/>
              <a:tblGrid>
                <a:gridCol w="5371500"/>
                <a:gridCol w="2376264"/>
              </a:tblGrid>
              <a:tr h="1853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Наименование показателя</a:t>
                      </a:r>
                      <a:endParaRPr lang="ru-RU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Материал</a:t>
                      </a:r>
                      <a:endParaRPr lang="ru-RU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5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Гидроизоляция плоской кровли ТЕХНОНИКОЛЬ</a:t>
                      </a:r>
                      <a:endParaRPr lang="ru-RU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Толщина, мм</a:t>
                      </a:r>
                      <a:endParaRPr lang="ru-RU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Разрывная сила в продольном / поперечном направлении, Н, не менее</a:t>
                      </a:r>
                      <a:endParaRPr lang="ru-RU" sz="1200" b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600/400</a:t>
                      </a:r>
                      <a:endParaRPr lang="ru-RU" sz="1200" b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Водопоглощение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в течение 24 ч, % по массе, не более</a:t>
                      </a:r>
                      <a:endParaRPr lang="ru-RU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ru-RU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Температура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гибкости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на брусе R=10 мм, </a:t>
                      </a:r>
                      <a:r>
                        <a:rPr lang="ru-RU" sz="1200" b="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о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С, не выше</a:t>
                      </a:r>
                      <a:endParaRPr lang="ru-RU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минус 15</a:t>
                      </a:r>
                      <a:endParaRPr lang="ru-RU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Водонепроницаемость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при давлении  не менее 0,001 МПа в течение 72 ч</a:t>
                      </a:r>
                      <a:endParaRPr lang="ru-RU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абсолютная</a:t>
                      </a:r>
                      <a:endParaRPr lang="ru-RU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Теплостойкость, </a:t>
                      </a:r>
                      <a:r>
                        <a:rPr lang="ru-RU" sz="1200" b="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о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С, не менее</a:t>
                      </a:r>
                      <a:endParaRPr lang="ru-RU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100</a:t>
                      </a:r>
                      <a:endParaRPr lang="ru-RU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Прочность сцепления, с бетоном/металлом МПа(кгс/см²), не менее</a:t>
                      </a:r>
                      <a:endParaRPr lang="ru-RU" sz="1200" b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0,2(2,0)</a:t>
                      </a:r>
                      <a:endParaRPr lang="ru-RU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Тип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защитного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покрытия                                                                                                                                  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                                                                                             верхняя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сторона</a:t>
                      </a:r>
                      <a:endParaRPr lang="ru-RU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сланец</a:t>
                      </a:r>
                      <a:endParaRPr lang="ru-RU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нижняя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сторона</a:t>
                      </a:r>
                      <a:endParaRPr lang="ru-RU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антиадгезионная пленка</a:t>
                      </a:r>
                      <a:endParaRPr lang="ru-RU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Длина / ширина, м</a:t>
                      </a:r>
                      <a:endParaRPr lang="ru-RU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8х1</a:t>
                      </a:r>
                      <a:endParaRPr lang="ru-RU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9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Упаковка поддона</a:t>
                      </a:r>
                      <a:endParaRPr lang="ru-RU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термоусадочный пакет белый с логотипом</a:t>
                      </a:r>
                      <a:endParaRPr lang="ru-RU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0334307"/>
              </p:ext>
            </p:extLst>
          </p:nvPr>
        </p:nvGraphicFramePr>
        <p:xfrm>
          <a:off x="269825" y="5373216"/>
          <a:ext cx="7758559" cy="1022500"/>
        </p:xfrm>
        <a:graphic>
          <a:graphicData uri="http://schemas.openxmlformats.org/drawingml/2006/table">
            <a:tbl>
              <a:tblPr/>
              <a:tblGrid>
                <a:gridCol w="2717997"/>
                <a:gridCol w="864096"/>
                <a:gridCol w="792088"/>
                <a:gridCol w="720080"/>
                <a:gridCol w="920955"/>
                <a:gridCol w="933933"/>
                <a:gridCol w="809410"/>
              </a:tblGrid>
              <a:tr h="6663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Кол-во материала кв.м./рул.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Вес материала кг./кв.м.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Вес одного рулона, кг.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Кол-во материала на поддоне, рул.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Кол-во материала на поддоне, кв.м.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Вес паллета, кг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3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Гидроизоляция кровли  ТЕХНОНИКОЛЬ,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однослойная) 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5,0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40,0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25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200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1030</a:t>
                      </a:r>
                    </a:p>
                  </a:txBody>
                  <a:tcPr marL="8330" marR="8330" marT="8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163017" y="332656"/>
            <a:ext cx="7067550" cy="490066"/>
          </a:xfrm>
        </p:spPr>
        <p:txBody>
          <a:bodyPr/>
          <a:lstStyle/>
          <a:p>
            <a:pPr algn="l"/>
            <a:r>
              <a:rPr lang="ru-RU" sz="2800" i="1" dirty="0"/>
              <a:t>Гидроизоляция кровли ТЕХНОНИКОЛЬ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17" y="1331476"/>
            <a:ext cx="381642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</a:rPr>
              <a:t>Технические характеристики: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18" y="4941168"/>
            <a:ext cx="381642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</a:rPr>
              <a:t>Логистические параметры: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163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</a:spPr>
      <a:bodyPr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44225</TotalTime>
  <Words>1679</Words>
  <Application>Microsoft Office PowerPoint</Application>
  <PresentationFormat>Экран (4:3)</PresentationFormat>
  <Paragraphs>408</Paragraphs>
  <Slides>23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Оформление по умолчанию</vt:lpstr>
      <vt:lpstr>Слайд 1</vt:lpstr>
      <vt:lpstr>Слайд 2</vt:lpstr>
      <vt:lpstr>Продуктовый портфель</vt:lpstr>
      <vt:lpstr>Рулонная черепица ТЕХНОНИКОЛЬ</vt:lpstr>
      <vt:lpstr>Слайд 5</vt:lpstr>
      <vt:lpstr>Рулонная черепица ТЕХНОНИКОЛЬ</vt:lpstr>
      <vt:lpstr>Гидроизоляция кровли ТЕХНОНИКОЛЬ</vt:lpstr>
      <vt:lpstr>Гидроизоляция кровли ТЕХНОНИКОЛЬ</vt:lpstr>
      <vt:lpstr>Гидроизоляция кровли ТЕХНОНИКОЛЬ</vt:lpstr>
      <vt:lpstr>Гидроизоляция пола ТЕХНОНИКОЛЬ</vt:lpstr>
      <vt:lpstr>Гидроизоляция пола ТЕХНОНИКОЛЬ</vt:lpstr>
      <vt:lpstr>Гидроизоляция пола ТЕХНОНИКОЛЬ</vt:lpstr>
      <vt:lpstr>Гидроизоляция фундамента ТЕХНОНИКОЛЬ</vt:lpstr>
      <vt:lpstr>Гидроизоляция фундамента ТЕХНОНИКОЛЬ</vt:lpstr>
      <vt:lpstr>Гидроизоляция фундамента ТЕХНОНИКОЛЬ</vt:lpstr>
      <vt:lpstr>Отсечная гидроизоляция ТЕХНОНИКОЛЬ</vt:lpstr>
      <vt:lpstr>Отсечная гидроизоляция ТЕХНОНИКОЛЬ</vt:lpstr>
      <vt:lpstr>Отсечная гидроизоляция ТЕХНОНИКОЛЬ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Антонов Антон</dc:creator>
  <cp:lastModifiedBy>Третьяков</cp:lastModifiedBy>
  <cp:revision>650</cp:revision>
  <dcterms:created xsi:type="dcterms:W3CDTF">2012-03-21T06:48:10Z</dcterms:created>
  <dcterms:modified xsi:type="dcterms:W3CDTF">2016-11-10T08:20:23Z</dcterms:modified>
</cp:coreProperties>
</file>